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91" r:id="rId2"/>
    <p:sldId id="414" r:id="rId3"/>
    <p:sldId id="488" r:id="rId4"/>
    <p:sldId id="489" r:id="rId5"/>
    <p:sldId id="490" r:id="rId6"/>
    <p:sldId id="492" r:id="rId7"/>
    <p:sldId id="554" r:id="rId8"/>
    <p:sldId id="493" r:id="rId9"/>
    <p:sldId id="494" r:id="rId10"/>
    <p:sldId id="495" r:id="rId11"/>
    <p:sldId id="497" r:id="rId12"/>
    <p:sldId id="498" r:id="rId13"/>
    <p:sldId id="555" r:id="rId14"/>
    <p:sldId id="513" r:id="rId15"/>
    <p:sldId id="496" r:id="rId16"/>
    <p:sldId id="530" r:id="rId17"/>
    <p:sldId id="531" r:id="rId18"/>
    <p:sldId id="532" r:id="rId19"/>
    <p:sldId id="507" r:id="rId20"/>
    <p:sldId id="524" r:id="rId21"/>
    <p:sldId id="501" r:id="rId22"/>
    <p:sldId id="502" r:id="rId23"/>
    <p:sldId id="503" r:id="rId24"/>
    <p:sldId id="505" r:id="rId25"/>
    <p:sldId id="526" r:id="rId26"/>
    <p:sldId id="504" r:id="rId27"/>
    <p:sldId id="508" r:id="rId28"/>
    <p:sldId id="527" r:id="rId29"/>
    <p:sldId id="510" r:id="rId30"/>
    <p:sldId id="548" r:id="rId31"/>
    <p:sldId id="549" r:id="rId32"/>
    <p:sldId id="561" r:id="rId33"/>
    <p:sldId id="515" r:id="rId34"/>
    <p:sldId id="560" r:id="rId35"/>
    <p:sldId id="516" r:id="rId36"/>
    <p:sldId id="518" r:id="rId37"/>
    <p:sldId id="519" r:id="rId38"/>
    <p:sldId id="520" r:id="rId39"/>
    <p:sldId id="517" r:id="rId40"/>
    <p:sldId id="522" r:id="rId41"/>
    <p:sldId id="523" r:id="rId42"/>
    <p:sldId id="512" r:id="rId43"/>
    <p:sldId id="562" r:id="rId44"/>
    <p:sldId id="557" r:id="rId45"/>
    <p:sldId id="558" r:id="rId46"/>
    <p:sldId id="445" r:id="rId47"/>
    <p:sldId id="563" r:id="rId48"/>
    <p:sldId id="486" r:id="rId49"/>
    <p:sldId id="338" r:id="rId50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D06"/>
    <a:srgbClr val="F66601"/>
    <a:srgbClr val="ED7D31"/>
    <a:srgbClr val="EF5259"/>
    <a:srgbClr val="37A853"/>
    <a:srgbClr val="4284F2"/>
    <a:srgbClr val="F9BC07"/>
    <a:srgbClr val="34A853"/>
    <a:srgbClr val="4285F5"/>
    <a:srgbClr val="3C4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57"/>
    <p:restoredTop sz="85499"/>
  </p:normalViewPr>
  <p:slideViewPr>
    <p:cSldViewPr snapToGrid="0" snapToObjects="1">
      <p:cViewPr varScale="1">
        <p:scale>
          <a:sx n="124" d="100"/>
          <a:sy n="124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841B0-6324-FB4D-8BF8-2B9945981333}" type="datetimeFigureOut">
              <a:rPr lang="en-CL" smtClean="0"/>
              <a:t>12-05-21</a:t>
            </a:fld>
            <a:endParaRPr lang="en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66C28-E3E9-1747-911E-09A0ED36C09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153765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50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66C28-E3E9-1747-911E-09A0ED36C091}" type="slidenum">
              <a:rPr lang="en-CL" smtClean="0"/>
              <a:t>19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265685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66C28-E3E9-1747-911E-09A0ED36C091}" type="slidenum">
              <a:rPr lang="en-CL" smtClean="0"/>
              <a:t>35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287609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66C28-E3E9-1747-911E-09A0ED36C091}" type="slidenum">
              <a:rPr lang="en-CL" smtClean="0"/>
              <a:t>47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491468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5" name="Google Shape;51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2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E5B6-11CA-9242-9D53-B2578F5C8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04580E-6D25-384C-93FF-B4730954B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D115E-4F17-7A4D-85C5-C04A1070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05ED35D9-3B2E-404A-BF7C-D556FB8ACC8F}" type="datetimeFigureOut">
              <a:rPr lang="en-CL" smtClean="0"/>
              <a:pPr/>
              <a:t>12-05-21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BC0C3-ACC5-5044-BBB5-4DE3DF756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ABE95-D481-6447-BB86-2FD36871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C1AF18AE-7B95-0444-BE8B-0D180A20FA29}" type="slidenum">
              <a:rPr lang="en-CL" smtClean="0"/>
              <a:pPr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790590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425C-0ABD-9F43-B076-051F027B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C2A9D1-9819-0F41-B7D5-8955854FB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376D5-9467-9F47-92C3-287DC15A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05ED35D9-3B2E-404A-BF7C-D556FB8ACC8F}" type="datetimeFigureOut">
              <a:rPr lang="en-CL" smtClean="0"/>
              <a:pPr/>
              <a:t>12-05-21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106DE-2DD7-4549-9568-EC4646D5E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CBB6A-0B11-A84B-B1E7-5CA0E8E0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C1AF18AE-7B95-0444-BE8B-0D180A20FA29}" type="slidenum">
              <a:rPr lang="en-CL" smtClean="0"/>
              <a:pPr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78248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7E5244-FDB2-C44B-9CB4-2EA7EDD03B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8C1A7-030E-3648-AB5C-7E22305D6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688ED-39D8-014F-B180-8EF666BAB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05ED35D9-3B2E-404A-BF7C-D556FB8ACC8F}" type="datetimeFigureOut">
              <a:rPr lang="en-CL" smtClean="0"/>
              <a:pPr/>
              <a:t>12-05-21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47A51-2838-0747-B21F-CC799870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C5190-5A3E-124E-A7D7-B0D0D5A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C1AF18AE-7B95-0444-BE8B-0D180A20FA29}" type="slidenum">
              <a:rPr lang="en-CL" smtClean="0"/>
              <a:pPr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641958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47071-E4B5-CF48-92C8-94E0F392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049FA-577B-0248-9DA8-011DC6159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6F9CF-5376-0541-BA88-9CAA4B02D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05ED35D9-3B2E-404A-BF7C-D556FB8ACC8F}" type="datetimeFigureOut">
              <a:rPr lang="en-CL" smtClean="0"/>
              <a:pPr/>
              <a:t>12-05-21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EB122-54DB-4B4C-A9B5-2ABC0B1C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F8EA3-BB69-7941-9565-561FC968F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C1AF18AE-7B95-0444-BE8B-0D180A20FA29}" type="slidenum">
              <a:rPr lang="en-CL" smtClean="0"/>
              <a:pPr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14669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58906-663F-6542-9BA8-993493016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02D36-AFE8-B14C-96AC-DC84BB27A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67123-6503-A348-B6AA-45FC1B05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05ED35D9-3B2E-404A-BF7C-D556FB8ACC8F}" type="datetimeFigureOut">
              <a:rPr lang="en-CL" smtClean="0"/>
              <a:pPr/>
              <a:t>12-05-21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3F0A1-B5FA-D34E-BC16-C09B53649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E4202-7B39-294D-A321-11D93A35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C1AF18AE-7B95-0444-BE8B-0D180A20FA29}" type="slidenum">
              <a:rPr lang="en-CL" smtClean="0"/>
              <a:pPr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26242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3496-15E3-854B-857C-B7A8CAE5F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784D3-A557-0642-9229-97ECD60A9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D3B90-94D3-724D-B04F-9797B971D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A85EE-9ED0-F144-85CB-C17843DE2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05ED35D9-3B2E-404A-BF7C-D556FB8ACC8F}" type="datetimeFigureOut">
              <a:rPr lang="en-CL" smtClean="0"/>
              <a:pPr/>
              <a:t>12-05-21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2F021-2AC8-5D4A-A17D-4976855BE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4AF4B-6EAD-5848-9C3E-7C2C9601F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C1AF18AE-7B95-0444-BE8B-0D180A20FA29}" type="slidenum">
              <a:rPr lang="en-CL" smtClean="0"/>
              <a:pPr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197597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DD1A-68E1-724C-93AA-6B0541808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8C1EE-ED72-6B48-A486-D2268D5AC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AEA84-A368-5749-A354-5C5A6EB97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615AF2-F779-4D46-BA70-FBD3305F6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0727A-8C6B-2B49-8822-1A5C441AE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6A0FA4-58B5-9849-9DE0-8876E043F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05ED35D9-3B2E-404A-BF7C-D556FB8ACC8F}" type="datetimeFigureOut">
              <a:rPr lang="en-CL" smtClean="0"/>
              <a:pPr/>
              <a:t>12-05-21</a:t>
            </a:fld>
            <a:endParaRPr lang="en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0335F6-32A8-0A48-8E7D-214A8084F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295D3-1BAA-1440-803B-AAD199BF3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C1AF18AE-7B95-0444-BE8B-0D180A20FA29}" type="slidenum">
              <a:rPr lang="en-CL" smtClean="0"/>
              <a:pPr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491730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3B22B-0281-B146-BD1F-4914668A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49AEFF-E591-AA48-A54C-768C3264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05ED35D9-3B2E-404A-BF7C-D556FB8ACC8F}" type="datetimeFigureOut">
              <a:rPr lang="en-CL" smtClean="0"/>
              <a:pPr/>
              <a:t>12-05-21</a:t>
            </a:fld>
            <a:endParaRPr lang="en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09C71-7B3D-144B-806F-9F3140EE9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734B7-F3C5-FF4E-A291-85059663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C1AF18AE-7B95-0444-BE8B-0D180A20FA29}" type="slidenum">
              <a:rPr lang="en-CL" smtClean="0"/>
              <a:pPr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494305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F76C88-49D1-0740-A810-412E7EBEB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35D9-3B2E-404A-BF7C-D556FB8ACC8F}" type="datetimeFigureOut">
              <a:rPr lang="en-CL" smtClean="0"/>
              <a:t>12-05-21</a:t>
            </a:fld>
            <a:endParaRPr lang="en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4AAA36-D6E5-7649-8F0F-1E02793D6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0779E-0612-2747-BAC1-BEE3E324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18AE-7B95-0444-BE8B-0D180A20FA2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62993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A6A4-605A-C844-B5A9-F5E637862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A3DF0-B43D-8F44-B4DE-B7562B061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19458-08E2-0B4C-B56D-B9A41EC16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C932B-48D4-0A4B-AD86-ABBDA6440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05ED35D9-3B2E-404A-BF7C-D556FB8ACC8F}" type="datetimeFigureOut">
              <a:rPr lang="en-CL" smtClean="0"/>
              <a:pPr/>
              <a:t>12-05-21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65D56-3D26-4244-A01F-220CF51E1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C9729-8F64-994E-AC8A-6FDAEEBEA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C1AF18AE-7B95-0444-BE8B-0D180A20FA29}" type="slidenum">
              <a:rPr lang="en-CL" smtClean="0"/>
              <a:pPr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958958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68AB3-2831-2E43-9BF3-2B516411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E73D98-4388-7846-8351-ED36FA274E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40302-DC8D-F449-B816-AD784A66D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41BC7-5FEB-C347-923D-1B7BEE19C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05ED35D9-3B2E-404A-BF7C-D556FB8ACC8F}" type="datetimeFigureOut">
              <a:rPr lang="en-CL" smtClean="0"/>
              <a:pPr/>
              <a:t>12-05-21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75706-5928-3048-B1F9-EABC36B51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01ACD-14FE-5A41-AEBD-115B8D32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C1AF18AE-7B95-0444-BE8B-0D180A20FA29}" type="slidenum">
              <a:rPr lang="en-CL" smtClean="0"/>
              <a:pPr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520442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CD6AC9-1AB4-404A-9D9A-EA61E14A7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4D87B-0561-0D4D-B0FA-E861CE9CD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47963-26ED-C345-90FF-7530E0A5C8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D35D9-3B2E-404A-BF7C-D556FB8ACC8F}" type="datetimeFigureOut">
              <a:rPr lang="en-CL" smtClean="0"/>
              <a:t>12-05-21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E0B86-056C-1C42-B280-DED19905E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9E74A-06ED-024F-B937-C27F1D624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F18AE-7B95-0444-BE8B-0D180A20FA29}" type="slidenum">
              <a:rPr lang="en-CL" smtClean="0"/>
              <a:t>‹#›</a:t>
            </a:fld>
            <a:endParaRPr lang="en-CL"/>
          </a:p>
        </p:txBody>
      </p:sp>
      <p:sp>
        <p:nvSpPr>
          <p:cNvPr id="7" name="Google Shape;12;p1">
            <a:extLst>
              <a:ext uri="{FF2B5EF4-FFF2-40B4-BE49-F238E27FC236}">
                <a16:creationId xmlns:a16="http://schemas.microsoft.com/office/drawing/2014/main" id="{8376B302-4731-6149-9AE4-65E5FE7C334F}"/>
              </a:ext>
            </a:extLst>
          </p:cNvPr>
          <p:cNvSpPr txBox="1">
            <a:spLocks/>
          </p:cNvSpPr>
          <p:nvPr userDrawn="1"/>
        </p:nvSpPr>
        <p:spPr>
          <a:xfrm>
            <a:off x="10711544" y="6356350"/>
            <a:ext cx="6422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CL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257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brianplancher.com/" TargetMode="External"/><Relationship Id="rId3" Type="http://schemas.openxmlformats.org/officeDocument/2006/relationships/hyperlink" Target="https://www.edx.org/professional-certificate/harvardx-tiny-machine-learning" TargetMode="External"/><Relationship Id="rId7" Type="http://schemas.openxmlformats.org/officeDocument/2006/relationships/hyperlink" Target="https://scholar.harvard.edu/vijay-janapa-reddi" TargetMode="External"/><Relationship Id="rId2" Type="http://schemas.openxmlformats.org/officeDocument/2006/relationships/hyperlink" Target="https://sites.google.com/g.harvard.edu/tinyml/h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aurencemoroney.com/" TargetMode="External"/><Relationship Id="rId5" Type="http://schemas.openxmlformats.org/officeDocument/2006/relationships/hyperlink" Target="https://www.oreilly.com/library/view/tinyml/9781492052036/" TargetMode="External"/><Relationship Id="rId4" Type="http://schemas.openxmlformats.org/officeDocument/2006/relationships/hyperlink" Target="https://www.coursera.org/learn/introduction-to-embedded-machine-learning" TargetMode="External"/><Relationship Id="rId9" Type="http://schemas.openxmlformats.org/officeDocument/2006/relationships/hyperlink" Target="https://tinymlx.org/TinyML4D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81FE7E-EF0B-A04E-BD1A-61E60EC9F58C}"/>
              </a:ext>
            </a:extLst>
          </p:cNvPr>
          <p:cNvGrpSpPr/>
          <p:nvPr/>
        </p:nvGrpSpPr>
        <p:grpSpPr>
          <a:xfrm>
            <a:off x="0" y="4352"/>
            <a:ext cx="12192000" cy="6849296"/>
            <a:chOff x="0" y="4352"/>
            <a:chExt cx="12192000" cy="684929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558833F-B9B7-1D4C-987A-102F3E3E5A85}"/>
                </a:ext>
              </a:extLst>
            </p:cNvPr>
            <p:cNvGrpSpPr/>
            <p:nvPr/>
          </p:nvGrpSpPr>
          <p:grpSpPr>
            <a:xfrm>
              <a:off x="0" y="4352"/>
              <a:ext cx="12192000" cy="6849296"/>
              <a:chOff x="0" y="4352"/>
              <a:chExt cx="12192000" cy="684929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049AA78-8ED5-9349-850F-1D4C6DEB60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4352"/>
                <a:ext cx="12192000" cy="6849296"/>
              </a:xfrm>
              <a:prstGeom prst="rect">
                <a:avLst/>
              </a:prstGeom>
            </p:spPr>
          </p:pic>
          <p:sp>
            <p:nvSpPr>
              <p:cNvPr id="5" name="Google Shape;95;p1">
                <a:extLst>
                  <a:ext uri="{FF2B5EF4-FFF2-40B4-BE49-F238E27FC236}">
                    <a16:creationId xmlns:a16="http://schemas.microsoft.com/office/drawing/2014/main" id="{9BFB3012-B967-CE43-81B7-35910A243A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5885" y="5259763"/>
                <a:ext cx="3713821" cy="4296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fontScale="92500" lnSpcReduction="2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 algn="r">
                  <a:spcBef>
                    <a:spcPts val="0"/>
                  </a:spcBef>
                  <a:spcAft>
                    <a:spcPts val="600"/>
                  </a:spcAft>
                  <a:buClr>
                    <a:srgbClr val="FFFFFF"/>
                  </a:buClr>
                  <a:buSzPts val="2400"/>
                  <a:buFont typeface="Arial"/>
                  <a:buNone/>
                </a:pPr>
                <a:r>
                  <a:rPr lang="en-US" sz="2400" dirty="0">
                    <a:solidFill>
                      <a:srgbClr val="EF5259"/>
                    </a:solidFill>
                    <a:latin typeface="+mn-lt"/>
                    <a:cs typeface="Arial"/>
                  </a:rPr>
                  <a:t>Prof. Marcelo Rovai</a:t>
                </a:r>
              </a:p>
            </p:txBody>
          </p:sp>
          <p:sp>
            <p:nvSpPr>
              <p:cNvPr id="7" name="Google Shape;95;p1">
                <a:extLst>
                  <a:ext uri="{FF2B5EF4-FFF2-40B4-BE49-F238E27FC236}">
                    <a16:creationId xmlns:a16="http://schemas.microsoft.com/office/drawing/2014/main" id="{C3A7F439-7E32-4142-8881-BA3732C2DC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4165" y="5841859"/>
                <a:ext cx="3713821" cy="4296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fontScale="92500" lnSpcReduction="2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ctr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 algn="r">
                  <a:spcBef>
                    <a:spcPts val="0"/>
                  </a:spcBef>
                  <a:spcAft>
                    <a:spcPts val="600"/>
                  </a:spcAft>
                  <a:buClr>
                    <a:srgbClr val="FFFFFF"/>
                  </a:buClr>
                </a:pPr>
                <a:r>
                  <a:rPr lang="en-US" dirty="0">
                    <a:solidFill>
                      <a:srgbClr val="5E5FA6"/>
                    </a:solidFill>
                    <a:latin typeface="+mn-lt"/>
                    <a:cs typeface="Arial"/>
                  </a:rPr>
                  <a:t>May 12</a:t>
                </a:r>
                <a:r>
                  <a:rPr lang="en-US" baseline="30000" dirty="0">
                    <a:solidFill>
                      <a:srgbClr val="5E5FA6"/>
                    </a:solidFill>
                    <a:latin typeface="+mn-lt"/>
                    <a:cs typeface="Arial"/>
                  </a:rPr>
                  <a:t>th</a:t>
                </a:r>
                <a:r>
                  <a:rPr lang="en-US" dirty="0">
                    <a:solidFill>
                      <a:srgbClr val="5E5FA6"/>
                    </a:solidFill>
                    <a:latin typeface="+mn-lt"/>
                    <a:cs typeface="Arial"/>
                  </a:rPr>
                  <a:t>, 2021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FAC758-FA15-7B4B-86B3-BA58CAC4F907}"/>
                </a:ext>
              </a:extLst>
            </p:cNvPr>
            <p:cNvSpPr/>
            <p:nvPr/>
          </p:nvSpPr>
          <p:spPr>
            <a:xfrm>
              <a:off x="0" y="2055960"/>
              <a:ext cx="540970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5400" dirty="0">
                  <a:solidFill>
                    <a:srgbClr val="5E5FA6"/>
                  </a:solidFill>
                  <a:cs typeface="Arial"/>
                </a:rPr>
                <a:t> </a:t>
              </a:r>
              <a:r>
                <a:rPr lang="en-US" sz="5400" b="1" dirty="0">
                  <a:solidFill>
                    <a:srgbClr val="5E5FA6"/>
                  </a:solidFill>
                  <a:cs typeface="Arial"/>
                </a:rPr>
                <a:t>IESTI01 - </a:t>
              </a:r>
              <a:r>
                <a:rPr lang="en-US" sz="5400" b="1" dirty="0" err="1">
                  <a:solidFill>
                    <a:srgbClr val="5E5FA6"/>
                  </a:solidFill>
                  <a:cs typeface="Arial"/>
                </a:rPr>
                <a:t>TinyML</a:t>
              </a:r>
              <a:endParaRPr lang="en-CL" sz="5400" b="1" dirty="0">
                <a:solidFill>
                  <a:srgbClr val="5E5FA6"/>
                </a:solidFill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68FA93-2A97-0C4A-B5E0-3BC8999C5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4023" y="1044891"/>
            <a:ext cx="5652166" cy="565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0F3BAE-7888-814A-BD5C-7A80259911D2}"/>
              </a:ext>
            </a:extLst>
          </p:cNvPr>
          <p:cNvSpPr txBox="1"/>
          <p:nvPr/>
        </p:nvSpPr>
        <p:spPr>
          <a:xfrm>
            <a:off x="623471" y="3803182"/>
            <a:ext cx="39741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Machine Learning </a:t>
            </a:r>
          </a:p>
          <a:p>
            <a:r>
              <a:rPr lang="en-US" sz="3200" dirty="0"/>
              <a:t>Paradigm</a:t>
            </a:r>
          </a:p>
        </p:txBody>
      </p:sp>
    </p:spTree>
    <p:extLst>
      <p:ext uri="{BB962C8B-B14F-4D97-AF65-F5344CB8AC3E}">
        <p14:creationId xmlns:p14="http://schemas.microsoft.com/office/powerpoint/2010/main" val="583778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943C-9C06-BA4B-8F1D-D11369EF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FBAA5-A89A-3D4A-BD49-2A98A32C3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A5C82-9110-2148-ADC0-F74138A39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85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0260-0692-864E-AE49-2F248ACB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52FB0-40A0-E74B-A05A-B09B4E6C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732EB-2C8E-F142-9260-F867E2DF6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20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80811-BD22-AB40-9C78-10073964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30564-9D89-234D-A4CA-5BAE295B7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E5A55-90C8-514D-9A67-13F261245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72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80811-BD22-AB40-9C78-10073964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30564-9D89-234D-A4CA-5BAE295B7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E5A55-90C8-514D-9A67-13F261245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497DFD2-C695-9F43-AF8D-68E028AB7ADE}"/>
              </a:ext>
            </a:extLst>
          </p:cNvPr>
          <p:cNvSpPr/>
          <p:nvPr/>
        </p:nvSpPr>
        <p:spPr>
          <a:xfrm>
            <a:off x="8381431" y="1589088"/>
            <a:ext cx="965769" cy="656308"/>
          </a:xfrm>
          <a:prstGeom prst="ellipse">
            <a:avLst/>
          </a:prstGeom>
          <a:noFill/>
          <a:ln w="28575">
            <a:solidFill>
              <a:srgbClr val="F9BD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72DC1F98-2769-E24F-A72B-815407BDCDC7}"/>
              </a:ext>
            </a:extLst>
          </p:cNvPr>
          <p:cNvCxnSpPr>
            <a:cxnSpLocks/>
            <a:stCxn id="5" idx="2"/>
          </p:cNvCxnSpPr>
          <p:nvPr/>
        </p:nvCxnSpPr>
        <p:spPr>
          <a:xfrm rot="10800000" flipV="1">
            <a:off x="6553201" y="1917242"/>
            <a:ext cx="1828231" cy="1918158"/>
          </a:xfrm>
          <a:prstGeom prst="curvedConnector2">
            <a:avLst/>
          </a:prstGeom>
          <a:ln w="28575">
            <a:solidFill>
              <a:srgbClr val="F9BD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533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558D-4471-4843-94B6-EC967347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916" y="2766218"/>
            <a:ext cx="11086070" cy="1325563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Thinking about loss…</a:t>
            </a:r>
            <a:br>
              <a:rPr lang="en-US" sz="6600" dirty="0"/>
            </a:br>
            <a:r>
              <a:rPr lang="en-US" sz="4000" dirty="0">
                <a:solidFill>
                  <a:schemeClr val="accent2"/>
                </a:solidFill>
              </a:rPr>
              <a:t>A way to measure your accuracy</a:t>
            </a:r>
            <a:endParaRPr lang="en-CL" sz="6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628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CA965E-222F-E54C-8122-9F7FEC790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35"/>
          <a:stretch/>
        </p:blipFill>
        <p:spPr>
          <a:xfrm>
            <a:off x="6684" y="0"/>
            <a:ext cx="5987716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19ED5A8-8C6A-3341-A061-747851EF05A8}"/>
              </a:ext>
            </a:extLst>
          </p:cNvPr>
          <p:cNvSpPr/>
          <p:nvPr/>
        </p:nvSpPr>
        <p:spPr>
          <a:xfrm>
            <a:off x="241300" y="2159000"/>
            <a:ext cx="4305300" cy="1562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2502554-5D6F-5040-96CD-3375A4178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92" y="2214589"/>
            <a:ext cx="46355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58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CA965E-222F-E54C-8122-9F7FEC790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35"/>
          <a:stretch/>
        </p:blipFill>
        <p:spPr>
          <a:xfrm>
            <a:off x="6684" y="0"/>
            <a:ext cx="5987716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19ED5A8-8C6A-3341-A061-747851EF05A8}"/>
              </a:ext>
            </a:extLst>
          </p:cNvPr>
          <p:cNvSpPr/>
          <p:nvPr/>
        </p:nvSpPr>
        <p:spPr>
          <a:xfrm>
            <a:off x="241300" y="2159000"/>
            <a:ext cx="4305300" cy="1562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42DE07F-40B2-4544-87A6-93CFB91C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92" y="2214589"/>
            <a:ext cx="4635500" cy="1663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0A5F93-64F7-4B45-84E3-CBB523141172}"/>
              </a:ext>
            </a:extLst>
          </p:cNvPr>
          <p:cNvSpPr txBox="1"/>
          <p:nvPr/>
        </p:nvSpPr>
        <p:spPr>
          <a:xfrm>
            <a:off x="7607300" y="2591679"/>
            <a:ext cx="2465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/>
              <a:t>Y = p*X + b</a:t>
            </a:r>
          </a:p>
        </p:txBody>
      </p:sp>
    </p:spTree>
    <p:extLst>
      <p:ext uri="{BB962C8B-B14F-4D97-AF65-F5344CB8AC3E}">
        <p14:creationId xmlns:p14="http://schemas.microsoft.com/office/powerpoint/2010/main" val="620104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CA965E-222F-E54C-8122-9F7FEC790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35"/>
          <a:stretch/>
        </p:blipFill>
        <p:spPr>
          <a:xfrm>
            <a:off x="6684" y="0"/>
            <a:ext cx="5987716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19ED5A8-8C6A-3341-A061-747851EF05A8}"/>
              </a:ext>
            </a:extLst>
          </p:cNvPr>
          <p:cNvSpPr/>
          <p:nvPr/>
        </p:nvSpPr>
        <p:spPr>
          <a:xfrm>
            <a:off x="241300" y="2159000"/>
            <a:ext cx="4305300" cy="1562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42DE07F-40B2-4544-87A6-93CFB91C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92" y="2214589"/>
            <a:ext cx="4635500" cy="1663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5237837-AB66-7148-98CA-533B8CC60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49" y="4688695"/>
            <a:ext cx="9398649" cy="18668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0A5F93-64F7-4B45-84E3-CBB523141172}"/>
              </a:ext>
            </a:extLst>
          </p:cNvPr>
          <p:cNvSpPr txBox="1"/>
          <p:nvPr/>
        </p:nvSpPr>
        <p:spPr>
          <a:xfrm>
            <a:off x="7607300" y="2591679"/>
            <a:ext cx="2465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/>
              <a:t>Y = p*X + 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037FD-E959-3244-ADCB-CEE9D3AED89E}"/>
              </a:ext>
            </a:extLst>
          </p:cNvPr>
          <p:cNvSpPr txBox="1"/>
          <p:nvPr/>
        </p:nvSpPr>
        <p:spPr>
          <a:xfrm>
            <a:off x="760875" y="4853633"/>
            <a:ext cx="434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/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6BF1A9-A1AE-3C48-BAD0-26B5174D267B}"/>
              </a:ext>
            </a:extLst>
          </p:cNvPr>
          <p:cNvSpPr txBox="1"/>
          <p:nvPr/>
        </p:nvSpPr>
        <p:spPr>
          <a:xfrm>
            <a:off x="760875" y="5626675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7E1699-8980-F54A-ADE6-5FCF596801B1}"/>
              </a:ext>
            </a:extLst>
          </p:cNvPr>
          <p:cNvSpPr txBox="1"/>
          <p:nvPr/>
        </p:nvSpPr>
        <p:spPr>
          <a:xfrm>
            <a:off x="10398686" y="5216320"/>
            <a:ext cx="9669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</a:t>
            </a:r>
            <a:r>
              <a:rPr lang="en-CL" sz="4000" dirty="0"/>
              <a:t>, b</a:t>
            </a:r>
          </a:p>
        </p:txBody>
      </p:sp>
    </p:spTree>
    <p:extLst>
      <p:ext uri="{BB962C8B-B14F-4D97-AF65-F5344CB8AC3E}">
        <p14:creationId xmlns:p14="http://schemas.microsoft.com/office/powerpoint/2010/main" val="1555168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CA965E-222F-E54C-8122-9F7FEC790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35"/>
          <a:stretch/>
        </p:blipFill>
        <p:spPr>
          <a:xfrm>
            <a:off x="6684" y="0"/>
            <a:ext cx="5987716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19ED5A8-8C6A-3341-A061-747851EF05A8}"/>
              </a:ext>
            </a:extLst>
          </p:cNvPr>
          <p:cNvSpPr/>
          <p:nvPr/>
        </p:nvSpPr>
        <p:spPr>
          <a:xfrm>
            <a:off x="241300" y="2159000"/>
            <a:ext cx="4305300" cy="1562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42DE07F-40B2-4544-87A6-93CFB91C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92" y="2214589"/>
            <a:ext cx="4635500" cy="1663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5237837-AB66-7148-98CA-533B8CC60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49" y="4688695"/>
            <a:ext cx="9398649" cy="1866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2F8769-F628-F648-AA92-D26CE9CCEDAD}"/>
              </a:ext>
            </a:extLst>
          </p:cNvPr>
          <p:cNvSpPr txBox="1"/>
          <p:nvPr/>
        </p:nvSpPr>
        <p:spPr>
          <a:xfrm>
            <a:off x="1255715" y="4203700"/>
            <a:ext cx="958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Target</a:t>
            </a:r>
            <a:endParaRPr lang="en-CL" sz="2400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12B83B-41D0-9140-8825-FE19BF2F32D1}"/>
              </a:ext>
            </a:extLst>
          </p:cNvPr>
          <p:cNvSpPr/>
          <p:nvPr/>
        </p:nvSpPr>
        <p:spPr>
          <a:xfrm>
            <a:off x="316931" y="2981810"/>
            <a:ext cx="622869" cy="656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3033B40-F876-9249-A175-0DC31E983F6E}"/>
              </a:ext>
            </a:extLst>
          </p:cNvPr>
          <p:cNvCxnSpPr>
            <a:cxnSpLocks/>
            <a:stCxn id="6" idx="1"/>
            <a:endCxn id="7" idx="4"/>
          </p:cNvCxnSpPr>
          <p:nvPr/>
        </p:nvCxnSpPr>
        <p:spPr>
          <a:xfrm rot="10800000">
            <a:off x="628367" y="3638119"/>
            <a:ext cx="627349" cy="796415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196222F-D737-084F-818E-04615538E6FB}"/>
              </a:ext>
            </a:extLst>
          </p:cNvPr>
          <p:cNvSpPr txBox="1"/>
          <p:nvPr/>
        </p:nvSpPr>
        <p:spPr>
          <a:xfrm>
            <a:off x="2214183" y="1780232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Input</a:t>
            </a:r>
            <a:endParaRPr lang="en-CL" sz="2400" dirty="0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5ACD04-1086-BE48-BF80-A7E7F03BC6B8}"/>
              </a:ext>
            </a:extLst>
          </p:cNvPr>
          <p:cNvSpPr/>
          <p:nvPr/>
        </p:nvSpPr>
        <p:spPr>
          <a:xfrm>
            <a:off x="316931" y="2289314"/>
            <a:ext cx="622869" cy="656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E8E4F5D0-0D77-1541-89C6-0B3AF1EE77EF}"/>
              </a:ext>
            </a:extLst>
          </p:cNvPr>
          <p:cNvCxnSpPr>
            <a:cxnSpLocks/>
            <a:stCxn id="9" idx="1"/>
            <a:endCxn id="10" idx="0"/>
          </p:cNvCxnSpPr>
          <p:nvPr/>
        </p:nvCxnSpPr>
        <p:spPr>
          <a:xfrm rot="10800000" flipV="1">
            <a:off x="628367" y="2011064"/>
            <a:ext cx="1585817" cy="278249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0A5F93-64F7-4B45-84E3-CBB523141172}"/>
              </a:ext>
            </a:extLst>
          </p:cNvPr>
          <p:cNvSpPr txBox="1"/>
          <p:nvPr/>
        </p:nvSpPr>
        <p:spPr>
          <a:xfrm>
            <a:off x="7607300" y="2591679"/>
            <a:ext cx="2465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/>
              <a:t>Y = p*X +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09FB54-D782-7542-B661-57E2AF75F931}"/>
              </a:ext>
            </a:extLst>
          </p:cNvPr>
          <p:cNvSpPr txBox="1"/>
          <p:nvPr/>
        </p:nvSpPr>
        <p:spPr>
          <a:xfrm>
            <a:off x="9417860" y="4038762"/>
            <a:ext cx="1674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P</a:t>
            </a:r>
            <a:r>
              <a:rPr lang="en-CL" sz="2400" dirty="0">
                <a:solidFill>
                  <a:schemeClr val="accent2"/>
                </a:solidFill>
              </a:rPr>
              <a:t>arameters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76835C-7CFC-6F42-90BD-409014B5EE6B}"/>
              </a:ext>
            </a:extLst>
          </p:cNvPr>
          <p:cNvSpPr/>
          <p:nvPr/>
        </p:nvSpPr>
        <p:spPr>
          <a:xfrm>
            <a:off x="8333139" y="2699554"/>
            <a:ext cx="407537" cy="5912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B2CD8318-9AA1-8742-B1BA-1249DF1AFD5A}"/>
              </a:ext>
            </a:extLst>
          </p:cNvPr>
          <p:cNvCxnSpPr>
            <a:cxnSpLocks/>
            <a:stCxn id="13" idx="1"/>
            <a:endCxn id="14" idx="4"/>
          </p:cNvCxnSpPr>
          <p:nvPr/>
        </p:nvCxnSpPr>
        <p:spPr>
          <a:xfrm rot="10800000">
            <a:off x="8536908" y="3290789"/>
            <a:ext cx="880952" cy="978807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4EEB89FE-026E-6240-826F-5BC51D6C2D83}"/>
              </a:ext>
            </a:extLst>
          </p:cNvPr>
          <p:cNvCxnSpPr>
            <a:cxnSpLocks/>
            <a:stCxn id="13" idx="1"/>
            <a:endCxn id="17" idx="4"/>
          </p:cNvCxnSpPr>
          <p:nvPr/>
        </p:nvCxnSpPr>
        <p:spPr>
          <a:xfrm rot="10800000" flipH="1">
            <a:off x="9417860" y="3255779"/>
            <a:ext cx="413312" cy="1013816"/>
          </a:xfrm>
          <a:prstGeom prst="curvedConnector4">
            <a:avLst>
              <a:gd name="adj1" fmla="val -55309"/>
              <a:gd name="adj2" fmla="val 6138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C234AB8-9EBD-B145-B532-6D4F3D3A70F7}"/>
              </a:ext>
            </a:extLst>
          </p:cNvPr>
          <p:cNvSpPr/>
          <p:nvPr/>
        </p:nvSpPr>
        <p:spPr>
          <a:xfrm>
            <a:off x="9627403" y="2664545"/>
            <a:ext cx="407537" cy="5912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037FD-E959-3244-ADCB-CEE9D3AED89E}"/>
              </a:ext>
            </a:extLst>
          </p:cNvPr>
          <p:cNvSpPr txBox="1"/>
          <p:nvPr/>
        </p:nvSpPr>
        <p:spPr>
          <a:xfrm>
            <a:off x="760875" y="4853633"/>
            <a:ext cx="434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/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6BF1A9-A1AE-3C48-BAD0-26B5174D267B}"/>
              </a:ext>
            </a:extLst>
          </p:cNvPr>
          <p:cNvSpPr txBox="1"/>
          <p:nvPr/>
        </p:nvSpPr>
        <p:spPr>
          <a:xfrm>
            <a:off x="760875" y="5626675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7E1699-8980-F54A-ADE6-5FCF596801B1}"/>
              </a:ext>
            </a:extLst>
          </p:cNvPr>
          <p:cNvSpPr txBox="1"/>
          <p:nvPr/>
        </p:nvSpPr>
        <p:spPr>
          <a:xfrm>
            <a:off x="10398686" y="5216320"/>
            <a:ext cx="9669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</a:t>
            </a:r>
            <a:r>
              <a:rPr lang="en-CL" sz="4000" dirty="0"/>
              <a:t>, b</a:t>
            </a:r>
          </a:p>
        </p:txBody>
      </p:sp>
    </p:spTree>
    <p:extLst>
      <p:ext uri="{BB962C8B-B14F-4D97-AF65-F5344CB8AC3E}">
        <p14:creationId xmlns:p14="http://schemas.microsoft.com/office/powerpoint/2010/main" val="641505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6B97A3-8D06-4E47-A5F8-0A0428BB4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003"/>
          <a:stretch/>
        </p:blipFill>
        <p:spPr>
          <a:xfrm>
            <a:off x="0" y="0"/>
            <a:ext cx="5723556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D06E74-B69E-2C41-8014-BBF16C4DF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913" y="2590799"/>
            <a:ext cx="6359486" cy="1863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CCCEB8-2783-A443-A7AE-30C9387500B0}"/>
              </a:ext>
            </a:extLst>
          </p:cNvPr>
          <p:cNvSpPr/>
          <p:nvPr/>
        </p:nvSpPr>
        <p:spPr>
          <a:xfrm>
            <a:off x="5892800" y="3873500"/>
            <a:ext cx="5270500" cy="673100"/>
          </a:xfrm>
          <a:prstGeom prst="rect">
            <a:avLst/>
          </a:prstGeom>
          <a:solidFill>
            <a:schemeClr val="bg1">
              <a:alpha val="8130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1D7CA8-1A39-554A-99D4-B05D0983D3BE}"/>
              </a:ext>
            </a:extLst>
          </p:cNvPr>
          <p:cNvSpPr/>
          <p:nvPr/>
        </p:nvSpPr>
        <p:spPr>
          <a:xfrm>
            <a:off x="7112000" y="2590799"/>
            <a:ext cx="4851400" cy="1282701"/>
          </a:xfrm>
          <a:prstGeom prst="rect">
            <a:avLst/>
          </a:prstGeom>
          <a:solidFill>
            <a:schemeClr val="bg1">
              <a:alpha val="8130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CDD22-C4DE-CA48-B414-530B4BD94198}"/>
              </a:ext>
            </a:extLst>
          </p:cNvPr>
          <p:cNvSpPr txBox="1"/>
          <p:nvPr/>
        </p:nvSpPr>
        <p:spPr>
          <a:xfrm>
            <a:off x="5892800" y="1944468"/>
            <a:ext cx="76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</a:t>
            </a:r>
            <a:r>
              <a:rPr lang="en-CL" dirty="0">
                <a:solidFill>
                  <a:schemeClr val="accent2"/>
                </a:solidFill>
              </a:rPr>
              <a:t> = +3</a:t>
            </a:r>
          </a:p>
          <a:p>
            <a:r>
              <a:rPr lang="en-US" dirty="0">
                <a:solidFill>
                  <a:schemeClr val="accent2"/>
                </a:solidFill>
              </a:rPr>
              <a:t>b</a:t>
            </a:r>
            <a:r>
              <a:rPr lang="en-CL" dirty="0">
                <a:solidFill>
                  <a:schemeClr val="accent2"/>
                </a:solidFill>
              </a:rPr>
              <a:t> = -1</a:t>
            </a:r>
          </a:p>
        </p:txBody>
      </p:sp>
    </p:spTree>
    <p:extLst>
      <p:ext uri="{BB962C8B-B14F-4D97-AF65-F5344CB8AC3E}">
        <p14:creationId xmlns:p14="http://schemas.microsoft.com/office/powerpoint/2010/main" val="4000582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558D-4471-4843-94B6-EC967347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916" y="2766218"/>
            <a:ext cx="11086070" cy="1325563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The Machine Learning Paradigm</a:t>
            </a:r>
            <a:br>
              <a:rPr lang="en-US" sz="6600" dirty="0"/>
            </a:br>
            <a:r>
              <a:rPr lang="en-US" sz="4000" dirty="0">
                <a:solidFill>
                  <a:schemeClr val="accent2"/>
                </a:solidFill>
              </a:rPr>
              <a:t>From coding to learning…</a:t>
            </a:r>
            <a:endParaRPr lang="en-CL" sz="6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161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AF691E-AA90-2D49-B0E7-DC12CD827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674"/>
          <a:stretch/>
        </p:blipFill>
        <p:spPr>
          <a:xfrm>
            <a:off x="0" y="0"/>
            <a:ext cx="527651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7419E8-3EDC-0844-948F-4ABEB1D6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913" y="2590799"/>
            <a:ext cx="6359486" cy="1863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8256E9-AA90-CB4C-856B-4853181714B5}"/>
              </a:ext>
            </a:extLst>
          </p:cNvPr>
          <p:cNvSpPr/>
          <p:nvPr/>
        </p:nvSpPr>
        <p:spPr>
          <a:xfrm>
            <a:off x="5892800" y="3873500"/>
            <a:ext cx="5270500" cy="673100"/>
          </a:xfrm>
          <a:prstGeom prst="rect">
            <a:avLst/>
          </a:prstGeom>
          <a:solidFill>
            <a:schemeClr val="bg1">
              <a:alpha val="8130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1392A2-8F7B-AF41-A924-A086984730E3}"/>
              </a:ext>
            </a:extLst>
          </p:cNvPr>
          <p:cNvSpPr/>
          <p:nvPr/>
        </p:nvSpPr>
        <p:spPr>
          <a:xfrm>
            <a:off x="5276516" y="2576511"/>
            <a:ext cx="2371687" cy="1282701"/>
          </a:xfrm>
          <a:prstGeom prst="rect">
            <a:avLst/>
          </a:prstGeom>
          <a:solidFill>
            <a:schemeClr val="bg1">
              <a:alpha val="8130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D6E693-0F69-4449-80C0-69599D81B86D}"/>
              </a:ext>
            </a:extLst>
          </p:cNvPr>
          <p:cNvSpPr/>
          <p:nvPr/>
        </p:nvSpPr>
        <p:spPr>
          <a:xfrm>
            <a:off x="9334499" y="2622549"/>
            <a:ext cx="2371687" cy="1282701"/>
          </a:xfrm>
          <a:prstGeom prst="rect">
            <a:avLst/>
          </a:prstGeom>
          <a:solidFill>
            <a:schemeClr val="bg1">
              <a:alpha val="8130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422342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BCDE-6AD3-294E-BD32-94DE239F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AF7B9-C283-EF47-AEDD-63E9640F2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3FEBA-958B-7A48-A352-19DEF437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30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BC715-CADA-814B-9EE5-67827170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F387C-3DDF-8B4D-A8ED-95E10B205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E3FD8-2126-354A-85FC-60DBB8D2D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28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6A7BA-B411-D742-8396-1382A6C6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F3961-81DA-524C-8FF3-9E6DC3864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53214-E3EB-CE48-BD61-D1FBBAE0E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36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3316E-9B2A-6944-9883-F8DFCC6E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EC269-886D-AD4B-B004-D5391FE63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6F954-2843-D649-8085-E7F26E1C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A4968B-5727-1C46-ADBD-49E28B8E3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77" y="2552677"/>
            <a:ext cx="5320363" cy="37592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E04E66-E4D3-0841-B4E9-86BA7046E46D}"/>
              </a:ext>
            </a:extLst>
          </p:cNvPr>
          <p:cNvSpPr/>
          <p:nvPr/>
        </p:nvSpPr>
        <p:spPr>
          <a:xfrm>
            <a:off x="5628640" y="2804160"/>
            <a:ext cx="4775200" cy="2763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950811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56F954-2843-D649-8085-E7F26E1C9E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9000"/>
          </a:blip>
          <a:srcRect r="47497"/>
          <a:stretch/>
        </p:blipFill>
        <p:spPr>
          <a:xfrm>
            <a:off x="50801" y="-30480"/>
            <a:ext cx="639411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A4968B-5727-1C46-ADBD-49E28B8E35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308277" y="2552677"/>
            <a:ext cx="5320363" cy="37592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E04E66-E4D3-0841-B4E9-86BA7046E46D}"/>
              </a:ext>
            </a:extLst>
          </p:cNvPr>
          <p:cNvSpPr/>
          <p:nvPr/>
        </p:nvSpPr>
        <p:spPr>
          <a:xfrm>
            <a:off x="5628640" y="2804160"/>
            <a:ext cx="4775200" cy="2763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FDD27-8029-3847-A04A-ED63207396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251"/>
          <a:stretch/>
        </p:blipFill>
        <p:spPr>
          <a:xfrm>
            <a:off x="6272863" y="0"/>
            <a:ext cx="593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20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DDA9E4-1184-814D-8663-C1AEF50C9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01"/>
          <a:stretch/>
        </p:blipFill>
        <p:spPr>
          <a:xfrm>
            <a:off x="6684" y="0"/>
            <a:ext cx="596739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3204AC-84E8-1D45-BE6C-B63EE4BE8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913" y="2590799"/>
            <a:ext cx="6359486" cy="1863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F66CBF-37DA-CF44-873F-C5D6328226E7}"/>
              </a:ext>
            </a:extLst>
          </p:cNvPr>
          <p:cNvSpPr/>
          <p:nvPr/>
        </p:nvSpPr>
        <p:spPr>
          <a:xfrm>
            <a:off x="5892800" y="3873500"/>
            <a:ext cx="5270500" cy="673100"/>
          </a:xfrm>
          <a:prstGeom prst="rect">
            <a:avLst/>
          </a:prstGeom>
          <a:solidFill>
            <a:schemeClr val="bg1">
              <a:alpha val="8130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E7D170-93CE-E14D-8857-9FE36AC20161}"/>
              </a:ext>
            </a:extLst>
          </p:cNvPr>
          <p:cNvSpPr/>
          <p:nvPr/>
        </p:nvSpPr>
        <p:spPr>
          <a:xfrm>
            <a:off x="5276516" y="2576511"/>
            <a:ext cx="2371687" cy="1282701"/>
          </a:xfrm>
          <a:prstGeom prst="rect">
            <a:avLst/>
          </a:prstGeom>
          <a:solidFill>
            <a:schemeClr val="bg1">
              <a:alpha val="8130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18D3A0-DA2F-1845-95EB-572AA4755EB0}"/>
              </a:ext>
            </a:extLst>
          </p:cNvPr>
          <p:cNvSpPr/>
          <p:nvPr/>
        </p:nvSpPr>
        <p:spPr>
          <a:xfrm>
            <a:off x="9321800" y="2728911"/>
            <a:ext cx="2542803" cy="1282701"/>
          </a:xfrm>
          <a:prstGeom prst="rect">
            <a:avLst/>
          </a:prstGeom>
          <a:solidFill>
            <a:schemeClr val="bg1">
              <a:alpha val="8130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482812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9ECC8A-9C05-9E4C-86E7-5B2F34749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18"/>
          <a:stretch/>
        </p:blipFill>
        <p:spPr>
          <a:xfrm>
            <a:off x="6684" y="0"/>
            <a:ext cx="597755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7F046-1D0A-184B-BBA5-D13F92C1A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913" y="2590799"/>
            <a:ext cx="6359486" cy="1863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85FCCE-01AC-0849-AA1E-E7F07169B112}"/>
              </a:ext>
            </a:extLst>
          </p:cNvPr>
          <p:cNvSpPr/>
          <p:nvPr/>
        </p:nvSpPr>
        <p:spPr>
          <a:xfrm>
            <a:off x="7105316" y="2576511"/>
            <a:ext cx="2775284" cy="1282701"/>
          </a:xfrm>
          <a:prstGeom prst="rect">
            <a:avLst/>
          </a:prstGeom>
          <a:solidFill>
            <a:schemeClr val="bg1">
              <a:alpha val="8130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908485-DBAF-4041-BD4E-CBDBA985892A}"/>
              </a:ext>
            </a:extLst>
          </p:cNvPr>
          <p:cNvSpPr txBox="1"/>
          <p:nvPr/>
        </p:nvSpPr>
        <p:spPr>
          <a:xfrm>
            <a:off x="5892800" y="1944468"/>
            <a:ext cx="76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</a:t>
            </a:r>
            <a:r>
              <a:rPr lang="en-CL" dirty="0">
                <a:solidFill>
                  <a:schemeClr val="accent2"/>
                </a:solidFill>
              </a:rPr>
              <a:t> = +2</a:t>
            </a:r>
          </a:p>
          <a:p>
            <a:r>
              <a:rPr lang="en-US" dirty="0">
                <a:solidFill>
                  <a:schemeClr val="accent2"/>
                </a:solidFill>
              </a:rPr>
              <a:t>b</a:t>
            </a:r>
            <a:r>
              <a:rPr lang="en-CL" dirty="0">
                <a:solidFill>
                  <a:schemeClr val="accent2"/>
                </a:solidFill>
              </a:rPr>
              <a:t> = -2</a:t>
            </a:r>
          </a:p>
        </p:txBody>
      </p:sp>
    </p:spTree>
    <p:extLst>
      <p:ext uri="{BB962C8B-B14F-4D97-AF65-F5344CB8AC3E}">
        <p14:creationId xmlns:p14="http://schemas.microsoft.com/office/powerpoint/2010/main" val="118707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35FF0F-B4C4-744D-B2F3-5B601D6B7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667"/>
          <a:stretch/>
        </p:blipFill>
        <p:spPr>
          <a:xfrm>
            <a:off x="-20320" y="0"/>
            <a:ext cx="600803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2B4FDA-2D05-8749-A1EE-18099D01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913" y="2590799"/>
            <a:ext cx="6359486" cy="1863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CBF6C4-3FD0-974D-8BC0-FCC2D036E16E}"/>
              </a:ext>
            </a:extLst>
          </p:cNvPr>
          <p:cNvSpPr/>
          <p:nvPr/>
        </p:nvSpPr>
        <p:spPr>
          <a:xfrm>
            <a:off x="5276516" y="2576511"/>
            <a:ext cx="2371687" cy="1282701"/>
          </a:xfrm>
          <a:prstGeom prst="rect">
            <a:avLst/>
          </a:prstGeom>
          <a:solidFill>
            <a:schemeClr val="bg1">
              <a:alpha val="8130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9A9B8F-9899-BD46-B7C2-8881C9B3C81E}"/>
              </a:ext>
            </a:extLst>
          </p:cNvPr>
          <p:cNvSpPr/>
          <p:nvPr/>
        </p:nvSpPr>
        <p:spPr>
          <a:xfrm>
            <a:off x="5892800" y="3873500"/>
            <a:ext cx="5270500" cy="673100"/>
          </a:xfrm>
          <a:prstGeom prst="rect">
            <a:avLst/>
          </a:prstGeom>
          <a:solidFill>
            <a:schemeClr val="bg1">
              <a:alpha val="8130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E2003-3E42-D945-A428-96F46055E7B8}"/>
              </a:ext>
            </a:extLst>
          </p:cNvPr>
          <p:cNvSpPr/>
          <p:nvPr/>
        </p:nvSpPr>
        <p:spPr>
          <a:xfrm>
            <a:off x="9321800" y="2728911"/>
            <a:ext cx="2542803" cy="1282701"/>
          </a:xfrm>
          <a:prstGeom prst="rect">
            <a:avLst/>
          </a:prstGeom>
          <a:solidFill>
            <a:schemeClr val="bg1">
              <a:alpha val="8130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171387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F89619-760F-AB44-B866-A019606E3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168"/>
          <a:stretch/>
        </p:blipFill>
        <p:spPr>
          <a:xfrm>
            <a:off x="6684" y="0"/>
            <a:ext cx="5947076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8C0C428-CA7D-7845-9121-1E8D5F6B4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913" y="2590799"/>
            <a:ext cx="6359486" cy="186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8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8B989-447F-2940-9182-13E82C772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1731-552F-D641-9D9E-DCA673DC6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99FB6-CF7D-AB48-B99B-5BB66442F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3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F89619-760F-AB44-B866-A019606E3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168"/>
          <a:stretch/>
        </p:blipFill>
        <p:spPr>
          <a:xfrm>
            <a:off x="6684" y="0"/>
            <a:ext cx="594707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7C7F2-58C6-2C48-86B1-56E42B8BDC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96000" y="1435100"/>
            <a:ext cx="54864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9F8611-4F0F-1448-82FC-20BA23D15956}"/>
              </a:ext>
            </a:extLst>
          </p:cNvPr>
          <p:cNvSpPr txBox="1"/>
          <p:nvPr/>
        </p:nvSpPr>
        <p:spPr>
          <a:xfrm rot="16200000">
            <a:off x="10212549" y="2796689"/>
            <a:ext cx="811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600" dirty="0">
                <a:solidFill>
                  <a:schemeClr val="accent2"/>
                </a:solidFill>
              </a:rPr>
              <a:t>(Real 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A41FB-D973-4847-97F7-3848B6A61473}"/>
              </a:ext>
            </a:extLst>
          </p:cNvPr>
          <p:cNvSpPr txBox="1"/>
          <p:nvPr/>
        </p:nvSpPr>
        <p:spPr>
          <a:xfrm>
            <a:off x="7507449" y="1996589"/>
            <a:ext cx="654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>
                <a:solidFill>
                  <a:schemeClr val="accent2"/>
                </a:solidFill>
              </a:rPr>
              <a:t>(Real 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262E3-FD5D-B34B-A8A2-D6D71C213205}"/>
              </a:ext>
            </a:extLst>
          </p:cNvPr>
          <p:cNvSpPr txBox="1"/>
          <p:nvPr/>
        </p:nvSpPr>
        <p:spPr>
          <a:xfrm>
            <a:off x="8189226" y="2198588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>
                <a:solidFill>
                  <a:schemeClr val="accent2"/>
                </a:solidFill>
              </a:rPr>
              <a:t>(My 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E365C-FB7D-8448-95A5-F18DECAAD012}"/>
              </a:ext>
            </a:extLst>
          </p:cNvPr>
          <p:cNvSpPr txBox="1"/>
          <p:nvPr/>
        </p:nvSpPr>
        <p:spPr>
          <a:xfrm>
            <a:off x="2819400" y="2290921"/>
            <a:ext cx="1310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</a:t>
            </a:r>
            <a:r>
              <a:rPr lang="en-CL" dirty="0">
                <a:solidFill>
                  <a:schemeClr val="accent2"/>
                </a:solidFill>
              </a:rPr>
              <a:t>arameters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A288FF-44C5-9346-8C00-7A2BF4FA1B0D}"/>
              </a:ext>
            </a:extLst>
          </p:cNvPr>
          <p:cNvSpPr/>
          <p:nvPr/>
        </p:nvSpPr>
        <p:spPr>
          <a:xfrm>
            <a:off x="1117599" y="1801371"/>
            <a:ext cx="407537" cy="5912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8E3FA8-70DC-0744-839A-F7FE128BC267}"/>
              </a:ext>
            </a:extLst>
          </p:cNvPr>
          <p:cNvSpPr/>
          <p:nvPr/>
        </p:nvSpPr>
        <p:spPr>
          <a:xfrm>
            <a:off x="2010275" y="1801371"/>
            <a:ext cx="407537" cy="5912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E2B9FCD6-F10E-A347-BB00-5914F3330CB6}"/>
              </a:ext>
            </a:extLst>
          </p:cNvPr>
          <p:cNvCxnSpPr>
            <a:stCxn id="11" idx="1"/>
            <a:endCxn id="17" idx="4"/>
          </p:cNvCxnSpPr>
          <p:nvPr/>
        </p:nvCxnSpPr>
        <p:spPr>
          <a:xfrm rot="10800000">
            <a:off x="1321368" y="2392605"/>
            <a:ext cx="1498032" cy="8298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8F9CAA43-0924-E640-A365-F67DD701DFB9}"/>
              </a:ext>
            </a:extLst>
          </p:cNvPr>
          <p:cNvCxnSpPr>
            <a:cxnSpLocks/>
            <a:endCxn id="18" idx="6"/>
          </p:cNvCxnSpPr>
          <p:nvPr/>
        </p:nvCxnSpPr>
        <p:spPr>
          <a:xfrm rot="10800000">
            <a:off x="2417812" y="2096988"/>
            <a:ext cx="401588" cy="33710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536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F89619-760F-AB44-B866-A019606E3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168"/>
          <a:stretch/>
        </p:blipFill>
        <p:spPr>
          <a:xfrm>
            <a:off x="6684" y="0"/>
            <a:ext cx="594707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7C7F2-58C6-2C48-86B1-56E42B8BDC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96000" y="1435100"/>
            <a:ext cx="54864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9F8611-4F0F-1448-82FC-20BA23D15956}"/>
              </a:ext>
            </a:extLst>
          </p:cNvPr>
          <p:cNvSpPr txBox="1"/>
          <p:nvPr/>
        </p:nvSpPr>
        <p:spPr>
          <a:xfrm rot="16200000">
            <a:off x="10212549" y="2796689"/>
            <a:ext cx="811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600" dirty="0">
                <a:solidFill>
                  <a:schemeClr val="accent2"/>
                </a:solidFill>
              </a:rPr>
              <a:t>(Real 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A41FB-D973-4847-97F7-3848B6A61473}"/>
              </a:ext>
            </a:extLst>
          </p:cNvPr>
          <p:cNvSpPr txBox="1"/>
          <p:nvPr/>
        </p:nvSpPr>
        <p:spPr>
          <a:xfrm>
            <a:off x="7507449" y="1996589"/>
            <a:ext cx="654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>
                <a:solidFill>
                  <a:schemeClr val="accent2"/>
                </a:solidFill>
              </a:rPr>
              <a:t>(Real 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262E3-FD5D-B34B-A8A2-D6D71C213205}"/>
              </a:ext>
            </a:extLst>
          </p:cNvPr>
          <p:cNvSpPr txBox="1"/>
          <p:nvPr/>
        </p:nvSpPr>
        <p:spPr>
          <a:xfrm>
            <a:off x="8189226" y="2198588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>
                <a:solidFill>
                  <a:schemeClr val="accent2"/>
                </a:solidFill>
              </a:rPr>
              <a:t>(My 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E365C-FB7D-8448-95A5-F18DECAAD012}"/>
              </a:ext>
            </a:extLst>
          </p:cNvPr>
          <p:cNvSpPr txBox="1"/>
          <p:nvPr/>
        </p:nvSpPr>
        <p:spPr>
          <a:xfrm>
            <a:off x="2819400" y="2290921"/>
            <a:ext cx="1310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</a:t>
            </a:r>
            <a:r>
              <a:rPr lang="en-CL" dirty="0">
                <a:solidFill>
                  <a:schemeClr val="accent2"/>
                </a:solidFill>
              </a:rPr>
              <a:t>arameters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A288FF-44C5-9346-8C00-7A2BF4FA1B0D}"/>
              </a:ext>
            </a:extLst>
          </p:cNvPr>
          <p:cNvSpPr/>
          <p:nvPr/>
        </p:nvSpPr>
        <p:spPr>
          <a:xfrm>
            <a:off x="1117599" y="1801371"/>
            <a:ext cx="407537" cy="5912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8E3FA8-70DC-0744-839A-F7FE128BC267}"/>
              </a:ext>
            </a:extLst>
          </p:cNvPr>
          <p:cNvSpPr/>
          <p:nvPr/>
        </p:nvSpPr>
        <p:spPr>
          <a:xfrm>
            <a:off x="2010275" y="1801371"/>
            <a:ext cx="407537" cy="5912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E2B9FCD6-F10E-A347-BB00-5914F3330CB6}"/>
              </a:ext>
            </a:extLst>
          </p:cNvPr>
          <p:cNvCxnSpPr>
            <a:stCxn id="11" idx="1"/>
            <a:endCxn id="17" idx="4"/>
          </p:cNvCxnSpPr>
          <p:nvPr/>
        </p:nvCxnSpPr>
        <p:spPr>
          <a:xfrm rot="10800000">
            <a:off x="1321368" y="2392605"/>
            <a:ext cx="1498032" cy="8298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8F9CAA43-0924-E640-A365-F67DD701DFB9}"/>
              </a:ext>
            </a:extLst>
          </p:cNvPr>
          <p:cNvCxnSpPr>
            <a:cxnSpLocks/>
            <a:endCxn id="18" idx="6"/>
          </p:cNvCxnSpPr>
          <p:nvPr/>
        </p:nvCxnSpPr>
        <p:spPr>
          <a:xfrm rot="10800000">
            <a:off x="2417812" y="2096988"/>
            <a:ext cx="401588" cy="33710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302DF8-0FBB-4A4C-A3AA-F18B1A006E5C}"/>
              </a:ext>
            </a:extLst>
          </p:cNvPr>
          <p:cNvSpPr txBox="1"/>
          <p:nvPr/>
        </p:nvSpPr>
        <p:spPr>
          <a:xfrm>
            <a:off x="5192715" y="6383923"/>
            <a:ext cx="480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</a:t>
            </a:r>
            <a:r>
              <a:rPr lang="en-US" dirty="0">
                <a:solidFill>
                  <a:schemeClr val="accent2"/>
                </a:solidFill>
              </a:rPr>
              <a:t>ean </a:t>
            </a:r>
            <a:r>
              <a:rPr lang="en-US" b="1" dirty="0">
                <a:solidFill>
                  <a:schemeClr val="accent2"/>
                </a:solidFill>
              </a:rPr>
              <a:t>S</a:t>
            </a:r>
            <a:r>
              <a:rPr lang="en-US" dirty="0">
                <a:solidFill>
                  <a:schemeClr val="accent2"/>
                </a:solidFill>
              </a:rPr>
              <a:t>quared </a:t>
            </a:r>
            <a:r>
              <a:rPr lang="en-US" b="1" dirty="0">
                <a:solidFill>
                  <a:schemeClr val="accent2"/>
                </a:solidFill>
              </a:rPr>
              <a:t>E</a:t>
            </a:r>
            <a:r>
              <a:rPr lang="en-US" dirty="0">
                <a:solidFill>
                  <a:schemeClr val="accent2"/>
                </a:solidFill>
              </a:rPr>
              <a:t>rror: Goal: Minimum as possible!</a:t>
            </a:r>
            <a:endParaRPr lang="en-CL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64615-34B4-DA4A-8A4D-8374F6160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97" y="5442160"/>
            <a:ext cx="2755900" cy="914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6A9D3E37-4B96-6949-8694-A3FA7B36B310}"/>
              </a:ext>
            </a:extLst>
          </p:cNvPr>
          <p:cNvSpPr/>
          <p:nvPr/>
        </p:nvSpPr>
        <p:spPr>
          <a:xfrm>
            <a:off x="944664" y="5618641"/>
            <a:ext cx="915536" cy="656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10606E82-23A3-1345-9BD9-B4CE1E0E73B3}"/>
              </a:ext>
            </a:extLst>
          </p:cNvPr>
          <p:cNvCxnSpPr>
            <a:cxnSpLocks/>
            <a:stCxn id="24" idx="1"/>
            <a:endCxn id="25" idx="4"/>
          </p:cNvCxnSpPr>
          <p:nvPr/>
        </p:nvCxnSpPr>
        <p:spPr>
          <a:xfrm rot="10800000">
            <a:off x="1402433" y="6274949"/>
            <a:ext cx="3790283" cy="29364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830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4EAA-CE14-5147-9E12-ADEB89BD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C691A-49A8-D647-84EA-A6C5DC80D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50FDD-9EE0-3F40-A9BB-90299255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" y="0"/>
            <a:ext cx="12151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96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558D-4471-4843-94B6-EC967347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916" y="2766218"/>
            <a:ext cx="11086070" cy="1325563"/>
          </a:xfrm>
        </p:spPr>
        <p:txBody>
          <a:bodyPr>
            <a:normAutofit fontScale="90000"/>
          </a:bodyPr>
          <a:lstStyle/>
          <a:p>
            <a:r>
              <a:rPr lang="en-US" sz="6700" dirty="0"/>
              <a:t>Exploring Loss and Cost Function</a:t>
            </a:r>
            <a:br>
              <a:rPr lang="en-US" sz="5400" dirty="0"/>
            </a:br>
            <a:r>
              <a:rPr lang="en-US" sz="4000" dirty="0">
                <a:solidFill>
                  <a:schemeClr val="accent2"/>
                </a:solidFill>
              </a:rPr>
              <a:t>Code Time!</a:t>
            </a:r>
            <a:endParaRPr lang="en-CL" sz="5400" dirty="0">
              <a:solidFill>
                <a:schemeClr val="accent2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53B7E5D-BB74-FC47-82D0-E1C334FD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754897" y="4394579"/>
            <a:ext cx="1495251" cy="173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how notebooks in Drive">
            <a:extLst>
              <a:ext uri="{FF2B5EF4-FFF2-40B4-BE49-F238E27FC236}">
                <a16:creationId xmlns:a16="http://schemas.microsoft.com/office/drawing/2014/main" id="{B18A5D32-AFDF-D540-8543-501C4901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07965" y="4067862"/>
            <a:ext cx="2385384" cy="23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868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558D-4471-4843-94B6-EC967347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916" y="2766218"/>
            <a:ext cx="11086070" cy="1325563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Minimizing loss…</a:t>
            </a:r>
            <a:br>
              <a:rPr lang="en-US" sz="6600" dirty="0"/>
            </a:br>
            <a:r>
              <a:rPr lang="en-US" sz="4000" dirty="0">
                <a:solidFill>
                  <a:schemeClr val="accent2"/>
                </a:solidFill>
              </a:rPr>
              <a:t>Moving down the curve…</a:t>
            </a:r>
            <a:endParaRPr lang="en-CL" sz="6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352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62DD4-99CE-F342-A884-D0FBD7D5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69D70-C19F-D84F-B10D-21DB02C88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95031-4F26-9241-8A3A-198D8F8BA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FF842D-8459-2F4D-8858-0AE526996BB9}"/>
              </a:ext>
            </a:extLst>
          </p:cNvPr>
          <p:cNvSpPr/>
          <p:nvPr/>
        </p:nvSpPr>
        <p:spPr>
          <a:xfrm>
            <a:off x="308000" y="1221582"/>
            <a:ext cx="1063600" cy="469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1FE31-6436-854F-B12C-82F5A3DE06F7}"/>
              </a:ext>
            </a:extLst>
          </p:cNvPr>
          <p:cNvSpPr txBox="1"/>
          <p:nvPr/>
        </p:nvSpPr>
        <p:spPr>
          <a:xfrm>
            <a:off x="6684" y="1384875"/>
            <a:ext cx="159671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CL" sz="2000" dirty="0"/>
              <a:t>Loss (or Cost)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A2E8FD-8003-124E-A0FC-94D7E9207303}"/>
              </a:ext>
            </a:extLst>
          </p:cNvPr>
          <p:cNvSpPr txBox="1"/>
          <p:nvPr/>
        </p:nvSpPr>
        <p:spPr>
          <a:xfrm>
            <a:off x="6970820" y="4487524"/>
            <a:ext cx="52959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Loss (or Cost) Function quantifies the error between predicted values (</a:t>
            </a:r>
            <a:r>
              <a:rPr lang="cy-GB" sz="2400" dirty="0"/>
              <a:t>ŷ</a:t>
            </a:r>
            <a:r>
              <a:rPr lang="en-US" sz="2000" dirty="0">
                <a:solidFill>
                  <a:schemeClr val="accent2"/>
                </a:solidFill>
              </a:rPr>
              <a:t>) and expected values (</a:t>
            </a:r>
            <a:r>
              <a:rPr lang="en-US" sz="2400" dirty="0"/>
              <a:t>y</a:t>
            </a:r>
            <a:r>
              <a:rPr lang="en-US" sz="2000" dirty="0">
                <a:solidFill>
                  <a:schemeClr val="accent2"/>
                </a:solidFill>
              </a:rPr>
              <a:t>)</a:t>
            </a:r>
            <a:endParaRPr lang="en-US" sz="2000" dirty="0">
              <a:solidFill>
                <a:schemeClr val="accent2"/>
              </a:solidFill>
              <a:effectLst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D23A73-03CE-1F4D-9C54-298EAC3F283A}"/>
              </a:ext>
            </a:extLst>
          </p:cNvPr>
          <p:cNvCxnSpPr>
            <a:cxnSpLocks/>
          </p:cNvCxnSpPr>
          <p:nvPr/>
        </p:nvCxnSpPr>
        <p:spPr>
          <a:xfrm>
            <a:off x="805042" y="5957455"/>
            <a:ext cx="10763503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B205494-08F4-2748-B442-17A377F8C881}"/>
              </a:ext>
            </a:extLst>
          </p:cNvPr>
          <p:cNvSpPr txBox="1"/>
          <p:nvPr/>
        </p:nvSpPr>
        <p:spPr>
          <a:xfrm>
            <a:off x="11277600" y="5899846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9D5FA-FCF9-7C4E-9BEC-878B22BA24D6}"/>
              </a:ext>
            </a:extLst>
          </p:cNvPr>
          <p:cNvSpPr txBox="1"/>
          <p:nvPr/>
        </p:nvSpPr>
        <p:spPr>
          <a:xfrm>
            <a:off x="10191181" y="2221133"/>
            <a:ext cx="1325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  <a:r>
              <a:rPr lang="en-CL" sz="3200" dirty="0"/>
              <a:t> = w.x</a:t>
            </a:r>
          </a:p>
        </p:txBody>
      </p:sp>
    </p:spTree>
    <p:extLst>
      <p:ext uri="{BB962C8B-B14F-4D97-AF65-F5344CB8AC3E}">
        <p14:creationId xmlns:p14="http://schemas.microsoft.com/office/powerpoint/2010/main" val="2172301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FA30-2658-BE48-91DA-45F8C660A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606DB-3180-4B43-8CBE-310C77458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DD03C-2F27-F948-872D-7D40A25DE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6E38E1-E989-0443-9299-CC2505BDAB83}"/>
              </a:ext>
            </a:extLst>
          </p:cNvPr>
          <p:cNvSpPr txBox="1"/>
          <p:nvPr/>
        </p:nvSpPr>
        <p:spPr>
          <a:xfrm>
            <a:off x="1977724" y="944533"/>
            <a:ext cx="15967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CL" sz="2000" dirty="0"/>
              <a:t>Starting point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27B1A4-DF35-A141-9861-E21313A3AA80}"/>
              </a:ext>
            </a:extLst>
          </p:cNvPr>
          <p:cNvCxnSpPr/>
          <p:nvPr/>
        </p:nvCxnSpPr>
        <p:spPr>
          <a:xfrm>
            <a:off x="2458720" y="1344643"/>
            <a:ext cx="71120" cy="480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3CCEF69-EBA5-A140-9DC7-10643FC65A2A}"/>
              </a:ext>
            </a:extLst>
          </p:cNvPr>
          <p:cNvSpPr/>
          <p:nvPr/>
        </p:nvSpPr>
        <p:spPr>
          <a:xfrm>
            <a:off x="2258060" y="1842195"/>
            <a:ext cx="497840" cy="4165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4A5BA8-89E8-3D45-A4C9-91EED1060EC2}"/>
              </a:ext>
            </a:extLst>
          </p:cNvPr>
          <p:cNvCxnSpPr>
            <a:cxnSpLocks/>
          </p:cNvCxnSpPr>
          <p:nvPr/>
        </p:nvCxnSpPr>
        <p:spPr>
          <a:xfrm>
            <a:off x="805042" y="5957455"/>
            <a:ext cx="10763503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8BCBED-45E9-0743-B6F0-69CC7A9EC98E}"/>
              </a:ext>
            </a:extLst>
          </p:cNvPr>
          <p:cNvSpPr txBox="1"/>
          <p:nvPr/>
        </p:nvSpPr>
        <p:spPr>
          <a:xfrm>
            <a:off x="11277600" y="5899846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C15E8B-1486-0D40-B373-AA2B644BEAEF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506980" y="2258755"/>
            <a:ext cx="0" cy="36987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C8F02E-145E-0842-8490-3BFB7C220445}"/>
              </a:ext>
            </a:extLst>
          </p:cNvPr>
          <p:cNvSpPr txBox="1"/>
          <p:nvPr/>
        </p:nvSpPr>
        <p:spPr>
          <a:xfrm>
            <a:off x="2186637" y="5884575"/>
            <a:ext cx="61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w</a:t>
            </a:r>
            <a:r>
              <a:rPr lang="en-CL" sz="3200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544397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4CD5C-55C0-EE42-95DA-BF2AF256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B8BD4-43D4-EF45-98C7-F57EF332D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5D9F8-31A5-ED4F-9CF2-3AF7D2857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78F9EA7-D8B5-F54C-AC43-D6F090B347A4}"/>
              </a:ext>
            </a:extLst>
          </p:cNvPr>
          <p:cNvSpPr/>
          <p:nvPr/>
        </p:nvSpPr>
        <p:spPr>
          <a:xfrm>
            <a:off x="2270760" y="1854895"/>
            <a:ext cx="497840" cy="4165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CFD6D7-036F-2149-B753-758CD090AAB3}"/>
              </a:ext>
            </a:extLst>
          </p:cNvPr>
          <p:cNvSpPr/>
          <p:nvPr/>
        </p:nvSpPr>
        <p:spPr>
          <a:xfrm>
            <a:off x="6719459" y="4801577"/>
            <a:ext cx="5050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L" sz="2000" dirty="0">
                <a:solidFill>
                  <a:schemeClr val="accent2"/>
                </a:solidFill>
              </a:rPr>
              <a:t>Goal: To minime our loss function by moving in a direction indicated of the gradient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24493F-CB3D-9E42-B3FE-12C3092B62FC}"/>
              </a:ext>
            </a:extLst>
          </p:cNvPr>
          <p:cNvCxnSpPr>
            <a:cxnSpLocks/>
          </p:cNvCxnSpPr>
          <p:nvPr/>
        </p:nvCxnSpPr>
        <p:spPr>
          <a:xfrm>
            <a:off x="805042" y="5957455"/>
            <a:ext cx="10763503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A53FD1-2464-5749-BE59-ED090F64F05A}"/>
              </a:ext>
            </a:extLst>
          </p:cNvPr>
          <p:cNvSpPr txBox="1"/>
          <p:nvPr/>
        </p:nvSpPr>
        <p:spPr>
          <a:xfrm>
            <a:off x="11277600" y="5899846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w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9C4774-5F11-B94F-A7A8-9AA1D68BB24B}"/>
              </a:ext>
            </a:extLst>
          </p:cNvPr>
          <p:cNvCxnSpPr>
            <a:cxnSpLocks/>
          </p:cNvCxnSpPr>
          <p:nvPr/>
        </p:nvCxnSpPr>
        <p:spPr>
          <a:xfrm>
            <a:off x="2506980" y="2258755"/>
            <a:ext cx="0" cy="36987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C104BE-86D5-AD42-87D8-A9F697338345}"/>
              </a:ext>
            </a:extLst>
          </p:cNvPr>
          <p:cNvSpPr txBox="1"/>
          <p:nvPr/>
        </p:nvSpPr>
        <p:spPr>
          <a:xfrm>
            <a:off x="2186637" y="5884575"/>
            <a:ext cx="61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w</a:t>
            </a:r>
            <a:r>
              <a:rPr lang="en-CL" sz="3200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975448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0BB0-867D-3641-81E3-6A955B49E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544B9-0130-BC45-8D55-0393101F0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0DD6A-E5B1-A54C-8301-CBD425C4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26557BE-2B9A-1D45-B1BA-FE8AB682C091}"/>
              </a:ext>
            </a:extLst>
          </p:cNvPr>
          <p:cNvSpPr/>
          <p:nvPr/>
        </p:nvSpPr>
        <p:spPr>
          <a:xfrm>
            <a:off x="2270760" y="1854895"/>
            <a:ext cx="497840" cy="4165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2F673B-39EE-3E41-9D70-BCBF5DE8FFA5}"/>
              </a:ext>
            </a:extLst>
          </p:cNvPr>
          <p:cNvCxnSpPr>
            <a:cxnSpLocks/>
          </p:cNvCxnSpPr>
          <p:nvPr/>
        </p:nvCxnSpPr>
        <p:spPr>
          <a:xfrm>
            <a:off x="805042" y="5957455"/>
            <a:ext cx="10763503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4C66B8-DB14-3440-AD6A-24EC5FF7F10B}"/>
              </a:ext>
            </a:extLst>
          </p:cNvPr>
          <p:cNvCxnSpPr>
            <a:cxnSpLocks/>
          </p:cNvCxnSpPr>
          <p:nvPr/>
        </p:nvCxnSpPr>
        <p:spPr>
          <a:xfrm>
            <a:off x="2506980" y="2258755"/>
            <a:ext cx="0" cy="36987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373E73-2040-9B45-9CDD-058A88DF0205}"/>
              </a:ext>
            </a:extLst>
          </p:cNvPr>
          <p:cNvSpPr txBox="1"/>
          <p:nvPr/>
        </p:nvSpPr>
        <p:spPr>
          <a:xfrm>
            <a:off x="2186637" y="5884575"/>
            <a:ext cx="61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w</a:t>
            </a:r>
            <a:r>
              <a:rPr lang="en-CL" sz="3200" baseline="-25000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AE9F8-AD1B-3E4D-B8F6-6E949422295E}"/>
              </a:ext>
            </a:extLst>
          </p:cNvPr>
          <p:cNvSpPr txBox="1"/>
          <p:nvPr/>
        </p:nvSpPr>
        <p:spPr>
          <a:xfrm>
            <a:off x="8606971" y="3585795"/>
            <a:ext cx="3726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2400" dirty="0"/>
              <a:t>w</a:t>
            </a:r>
            <a:r>
              <a:rPr lang="en-CL" sz="2400" baseline="-25000" dirty="0"/>
              <a:t>1</a:t>
            </a:r>
            <a:r>
              <a:rPr lang="en-CL" sz="2400" dirty="0"/>
              <a:t> = w</a:t>
            </a:r>
            <a:r>
              <a:rPr lang="en-CL" sz="2400" baseline="-25000" dirty="0"/>
              <a:t>o</a:t>
            </a:r>
            <a:r>
              <a:rPr lang="en-CL" sz="2400" dirty="0"/>
              <a:t> – </a:t>
            </a:r>
            <a:r>
              <a:rPr lang="en-CL" sz="2400" dirty="0">
                <a:solidFill>
                  <a:schemeClr val="accent2"/>
                </a:solidFill>
              </a:rPr>
              <a:t>alpha</a:t>
            </a:r>
            <a:r>
              <a:rPr lang="en-CL" sz="2400" dirty="0"/>
              <a:t>(</a:t>
            </a:r>
            <a:r>
              <a:rPr lang="en-CL" sz="2400" u="sng" dirty="0">
                <a:solidFill>
                  <a:srgbClr val="00B050"/>
                </a:solidFill>
              </a:rPr>
              <a:t>dLoss</a:t>
            </a:r>
            <a:r>
              <a:rPr lang="en-CL" sz="2400" u="sng" dirty="0"/>
              <a:t>)</a:t>
            </a:r>
          </a:p>
          <a:p>
            <a:r>
              <a:rPr lang="en-CL" sz="2400" dirty="0"/>
              <a:t>                                </a:t>
            </a:r>
            <a:r>
              <a:rPr lang="en-CL" sz="2400" dirty="0">
                <a:solidFill>
                  <a:srgbClr val="00B050"/>
                </a:solidFill>
              </a:rPr>
              <a:t>dw</a:t>
            </a:r>
            <a:r>
              <a:rPr lang="en-CL" sz="2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3627B5-63CD-E64D-9BE4-070DB41B8855}"/>
              </a:ext>
            </a:extLst>
          </p:cNvPr>
          <p:cNvSpPr txBox="1"/>
          <p:nvPr/>
        </p:nvSpPr>
        <p:spPr>
          <a:xfrm>
            <a:off x="11277600" y="5899846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2F2524-2464-B44F-9D88-0B43BD828016}"/>
              </a:ext>
            </a:extLst>
          </p:cNvPr>
          <p:cNvSpPr/>
          <p:nvPr/>
        </p:nvSpPr>
        <p:spPr>
          <a:xfrm>
            <a:off x="8606971" y="4595246"/>
            <a:ext cx="24466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 a</a:t>
            </a:r>
            <a:r>
              <a:rPr lang="en-CL" dirty="0">
                <a:solidFill>
                  <a:schemeClr val="accent2"/>
                </a:solidFill>
              </a:rPr>
              <a:t>lpha </a:t>
            </a:r>
            <a:r>
              <a:rPr lang="en-CL" dirty="0">
                <a:solidFill>
                  <a:schemeClr val="accent2"/>
                </a:solidFill>
                <a:sym typeface="Wingdings" pitchFamily="2" charset="2"/>
              </a:rPr>
              <a:t></a:t>
            </a:r>
            <a:r>
              <a:rPr lang="en-CL" dirty="0">
                <a:solidFill>
                  <a:schemeClr val="accent2"/>
                </a:solidFill>
              </a:rPr>
              <a:t> Learning Rate</a:t>
            </a:r>
          </a:p>
          <a:p>
            <a:r>
              <a:rPr lang="en-CL" dirty="0">
                <a:solidFill>
                  <a:srgbClr val="00B050"/>
                </a:solidFill>
              </a:rPr>
              <a:t> </a:t>
            </a:r>
            <a:r>
              <a:rPr lang="en-CL" u="sng" dirty="0">
                <a:solidFill>
                  <a:srgbClr val="00B050"/>
                </a:solidFill>
              </a:rPr>
              <a:t>dLoss</a:t>
            </a:r>
            <a:r>
              <a:rPr lang="en-CL" dirty="0">
                <a:solidFill>
                  <a:srgbClr val="00B050"/>
                </a:solidFill>
              </a:rPr>
              <a:t> </a:t>
            </a:r>
            <a:r>
              <a:rPr lang="en-CL" dirty="0">
                <a:solidFill>
                  <a:srgbClr val="00B050"/>
                </a:solidFill>
                <a:sym typeface="Wingdings" pitchFamily="2" charset="2"/>
              </a:rPr>
              <a:t> Gradiente</a:t>
            </a:r>
            <a:endParaRPr lang="en-CL" dirty="0">
              <a:solidFill>
                <a:srgbClr val="00B050"/>
              </a:solidFill>
            </a:endParaRPr>
          </a:p>
          <a:p>
            <a:r>
              <a:rPr lang="en-CL" dirty="0">
                <a:solidFill>
                  <a:srgbClr val="00B050"/>
                </a:solidFill>
              </a:rPr>
              <a:t>    dw </a:t>
            </a:r>
          </a:p>
        </p:txBody>
      </p:sp>
    </p:spTree>
    <p:extLst>
      <p:ext uri="{BB962C8B-B14F-4D97-AF65-F5344CB8AC3E}">
        <p14:creationId xmlns:p14="http://schemas.microsoft.com/office/powerpoint/2010/main" val="1352883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A8CA-9E52-0340-AC03-938A55A8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1F978-2888-1B4E-AF58-6070AAE67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4CF24-AAE9-8B4C-B908-6ABB8EF0C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F2555B-8040-3441-9B16-E42FAC16BF9E}"/>
              </a:ext>
            </a:extLst>
          </p:cNvPr>
          <p:cNvSpPr txBox="1"/>
          <p:nvPr/>
        </p:nvSpPr>
        <p:spPr>
          <a:xfrm>
            <a:off x="1977724" y="944533"/>
            <a:ext cx="15967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CL" sz="2000" dirty="0"/>
              <a:t>Starting point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3DC8E7-D008-8249-A6DB-C2E9037FB84D}"/>
              </a:ext>
            </a:extLst>
          </p:cNvPr>
          <p:cNvCxnSpPr/>
          <p:nvPr/>
        </p:nvCxnSpPr>
        <p:spPr>
          <a:xfrm>
            <a:off x="2458720" y="1344643"/>
            <a:ext cx="71120" cy="480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93431A2-74D7-6244-B02C-E597E6017AAE}"/>
              </a:ext>
            </a:extLst>
          </p:cNvPr>
          <p:cNvSpPr txBox="1"/>
          <p:nvPr/>
        </p:nvSpPr>
        <p:spPr>
          <a:xfrm>
            <a:off x="3592737" y="2752016"/>
            <a:ext cx="15967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CL" sz="2000" dirty="0"/>
              <a:t>Ending point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E8B207-1484-BA4D-9572-55354503B697}"/>
              </a:ext>
            </a:extLst>
          </p:cNvPr>
          <p:cNvCxnSpPr/>
          <p:nvPr/>
        </p:nvCxnSpPr>
        <p:spPr>
          <a:xfrm>
            <a:off x="4073733" y="3152126"/>
            <a:ext cx="71120" cy="480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47944DE2-4D00-C74D-A922-EEC00B47AE9F}"/>
              </a:ext>
            </a:extLst>
          </p:cNvPr>
          <p:cNvSpPr/>
          <p:nvPr/>
        </p:nvSpPr>
        <p:spPr>
          <a:xfrm rot="19111409">
            <a:off x="2685615" y="2251482"/>
            <a:ext cx="145479" cy="23550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5DB9D31-5449-CF4A-814D-8970B4809048}"/>
              </a:ext>
            </a:extLst>
          </p:cNvPr>
          <p:cNvSpPr/>
          <p:nvPr/>
        </p:nvSpPr>
        <p:spPr>
          <a:xfrm>
            <a:off x="2270760" y="1854895"/>
            <a:ext cx="497840" cy="4165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4EA0CC4-DAB4-CD42-BCE9-1BB642680B86}"/>
              </a:ext>
            </a:extLst>
          </p:cNvPr>
          <p:cNvSpPr/>
          <p:nvPr/>
        </p:nvSpPr>
        <p:spPr>
          <a:xfrm>
            <a:off x="3893255" y="3666251"/>
            <a:ext cx="497840" cy="4165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662C32-90EA-5E41-B12A-9E4323464C3D}"/>
              </a:ext>
            </a:extLst>
          </p:cNvPr>
          <p:cNvCxnSpPr>
            <a:cxnSpLocks/>
          </p:cNvCxnSpPr>
          <p:nvPr/>
        </p:nvCxnSpPr>
        <p:spPr>
          <a:xfrm>
            <a:off x="805042" y="5957455"/>
            <a:ext cx="10763503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287A4C-F9BD-3F4F-962A-30A1369A1BCA}"/>
              </a:ext>
            </a:extLst>
          </p:cNvPr>
          <p:cNvCxnSpPr>
            <a:cxnSpLocks/>
          </p:cNvCxnSpPr>
          <p:nvPr/>
        </p:nvCxnSpPr>
        <p:spPr>
          <a:xfrm>
            <a:off x="2506980" y="2258755"/>
            <a:ext cx="0" cy="36987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187602D-BC8A-6D4D-A090-75FCB05D3ECB}"/>
              </a:ext>
            </a:extLst>
          </p:cNvPr>
          <p:cNvSpPr txBox="1"/>
          <p:nvPr/>
        </p:nvSpPr>
        <p:spPr>
          <a:xfrm>
            <a:off x="2186637" y="5884575"/>
            <a:ext cx="61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w</a:t>
            </a:r>
            <a:r>
              <a:rPr lang="en-CL" sz="3200" baseline="-25000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0661B7-D7CA-EA40-A81B-6D0B86128BAA}"/>
              </a:ext>
            </a:extLst>
          </p:cNvPr>
          <p:cNvSpPr txBox="1"/>
          <p:nvPr/>
        </p:nvSpPr>
        <p:spPr>
          <a:xfrm>
            <a:off x="7947232" y="4225914"/>
            <a:ext cx="3726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2400" dirty="0"/>
              <a:t>w</a:t>
            </a:r>
            <a:r>
              <a:rPr lang="en-CL" sz="2400" baseline="-25000" dirty="0"/>
              <a:t>1 </a:t>
            </a:r>
            <a:r>
              <a:rPr lang="en-CL" sz="2400" dirty="0"/>
              <a:t>= w</a:t>
            </a:r>
            <a:r>
              <a:rPr lang="en-CL" sz="2400" baseline="-25000" dirty="0"/>
              <a:t>o</a:t>
            </a:r>
            <a:r>
              <a:rPr lang="en-CL" sz="2400" dirty="0"/>
              <a:t> – alpha(</a:t>
            </a:r>
            <a:r>
              <a:rPr lang="en-CL" sz="2400" u="sng" dirty="0"/>
              <a:t>dLoss)</a:t>
            </a:r>
          </a:p>
          <a:p>
            <a:r>
              <a:rPr lang="en-CL" sz="2400" dirty="0"/>
              <a:t>                                dw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643D8C-C1B9-E842-BD9F-EA0D27DBF62F}"/>
              </a:ext>
            </a:extLst>
          </p:cNvPr>
          <p:cNvCxnSpPr>
            <a:cxnSpLocks/>
            <a:stCxn id="26" idx="4"/>
          </p:cNvCxnSpPr>
          <p:nvPr/>
        </p:nvCxnSpPr>
        <p:spPr>
          <a:xfrm>
            <a:off x="4142175" y="4082811"/>
            <a:ext cx="14282" cy="187464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499AB2B-E2D2-3A43-89A0-4DA28CA0BA8F}"/>
              </a:ext>
            </a:extLst>
          </p:cNvPr>
          <p:cNvSpPr txBox="1"/>
          <p:nvPr/>
        </p:nvSpPr>
        <p:spPr>
          <a:xfrm>
            <a:off x="3836114" y="5884575"/>
            <a:ext cx="61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w</a:t>
            </a:r>
            <a:r>
              <a:rPr lang="en-CL" sz="3200" baseline="-250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214D9-3D4A-C84C-8100-B4E33B5426A8}"/>
              </a:ext>
            </a:extLst>
          </p:cNvPr>
          <p:cNvSpPr txBox="1"/>
          <p:nvPr/>
        </p:nvSpPr>
        <p:spPr>
          <a:xfrm>
            <a:off x="891025" y="3286180"/>
            <a:ext cx="1596716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CL" sz="2000" dirty="0"/>
              <a:t>Iteration,</a:t>
            </a:r>
          </a:p>
          <a:p>
            <a:pPr algn="r"/>
            <a:r>
              <a:rPr lang="en-US" sz="2000" dirty="0"/>
              <a:t>S</a:t>
            </a:r>
            <a:r>
              <a:rPr lang="en-CL" sz="2000" dirty="0"/>
              <a:t>tep or,</a:t>
            </a:r>
          </a:p>
          <a:p>
            <a:pPr algn="r"/>
            <a:r>
              <a:rPr lang="en-CL" sz="2000" dirty="0"/>
              <a:t>epoch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D073CE-8011-A242-832E-5E16F12F5388}"/>
              </a:ext>
            </a:extLst>
          </p:cNvPr>
          <p:cNvSpPr txBox="1"/>
          <p:nvPr/>
        </p:nvSpPr>
        <p:spPr>
          <a:xfrm>
            <a:off x="11277600" y="5899846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454140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B0C3-3C11-CD40-B667-3C4BB096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2A2B5-6C4F-534F-97BD-05BEC6DA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5BA5E-61B6-344E-8898-7B33FD97F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01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F8D31-C6D3-B048-B06B-183F81BF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50618-5B54-794E-8580-E22A2BB2D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31AE9-92B2-F045-AB81-559B3B30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30A2292-9A31-D44B-BA3F-1D9E7165AC16}"/>
              </a:ext>
            </a:extLst>
          </p:cNvPr>
          <p:cNvSpPr/>
          <p:nvPr/>
        </p:nvSpPr>
        <p:spPr>
          <a:xfrm>
            <a:off x="2270760" y="1854895"/>
            <a:ext cx="497840" cy="4165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D8F30B-F7E1-DA4E-AF36-E4EE42BA001B}"/>
              </a:ext>
            </a:extLst>
          </p:cNvPr>
          <p:cNvSpPr/>
          <p:nvPr/>
        </p:nvSpPr>
        <p:spPr>
          <a:xfrm>
            <a:off x="3893255" y="3666251"/>
            <a:ext cx="497840" cy="4165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6CF9B9-DE64-3A4D-AB05-598A1A0BE2C1}"/>
              </a:ext>
            </a:extLst>
          </p:cNvPr>
          <p:cNvSpPr/>
          <p:nvPr/>
        </p:nvSpPr>
        <p:spPr>
          <a:xfrm>
            <a:off x="4998155" y="4402851"/>
            <a:ext cx="497840" cy="4165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C271736-929D-6D47-AA92-825FCEAA1A4F}"/>
              </a:ext>
            </a:extLst>
          </p:cNvPr>
          <p:cNvSpPr/>
          <p:nvPr/>
        </p:nvSpPr>
        <p:spPr>
          <a:xfrm rot="19111409">
            <a:off x="2685615" y="2251482"/>
            <a:ext cx="145479" cy="23550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CBD8153-32A8-0B48-8762-535719B3C3CF}"/>
              </a:ext>
            </a:extLst>
          </p:cNvPr>
          <p:cNvSpPr/>
          <p:nvPr/>
        </p:nvSpPr>
        <p:spPr>
          <a:xfrm rot="18372144">
            <a:off x="4030617" y="4050523"/>
            <a:ext cx="210014" cy="1401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41D8A2-6E29-3C4A-A4AC-D9674AABE5CC}"/>
              </a:ext>
            </a:extLst>
          </p:cNvPr>
          <p:cNvSpPr txBox="1"/>
          <p:nvPr/>
        </p:nvSpPr>
        <p:spPr>
          <a:xfrm>
            <a:off x="1072263" y="3428998"/>
            <a:ext cx="15967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Step 1</a:t>
            </a:r>
            <a:endParaRPr lang="en-CL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70C24-AD7F-7849-845D-3A5BA4431852}"/>
              </a:ext>
            </a:extLst>
          </p:cNvPr>
          <p:cNvSpPr txBox="1"/>
          <p:nvPr/>
        </p:nvSpPr>
        <p:spPr>
          <a:xfrm>
            <a:off x="2379010" y="4698537"/>
            <a:ext cx="15967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Step 2</a:t>
            </a:r>
            <a:endParaRPr lang="en-CL" sz="2000" dirty="0"/>
          </a:p>
        </p:txBody>
      </p:sp>
    </p:spTree>
    <p:extLst>
      <p:ext uri="{BB962C8B-B14F-4D97-AF65-F5344CB8AC3E}">
        <p14:creationId xmlns:p14="http://schemas.microsoft.com/office/powerpoint/2010/main" val="3041223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igh and low learning rates">
            <a:extLst>
              <a:ext uri="{FF2B5EF4-FFF2-40B4-BE49-F238E27FC236}">
                <a16:creationId xmlns:a16="http://schemas.microsoft.com/office/drawing/2014/main" id="{8EDAF56F-7E78-274F-BEE8-4976F6DAB3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67"/>
          <a:stretch/>
        </p:blipFill>
        <p:spPr bwMode="auto">
          <a:xfrm>
            <a:off x="1054100" y="1444467"/>
            <a:ext cx="10436859" cy="527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E446A6-C32E-E941-957A-21B282076B4F}"/>
              </a:ext>
            </a:extLst>
          </p:cNvPr>
          <p:cNvSpPr/>
          <p:nvPr/>
        </p:nvSpPr>
        <p:spPr>
          <a:xfrm>
            <a:off x="6958329" y="1444467"/>
            <a:ext cx="4382771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L" dirty="0"/>
              <a:t>If the </a:t>
            </a:r>
            <a:r>
              <a:rPr lang="en-CL" b="1" dirty="0">
                <a:solidFill>
                  <a:schemeClr val="accent2"/>
                </a:solidFill>
              </a:rPr>
              <a:t>Learning Rate </a:t>
            </a:r>
            <a:r>
              <a:rPr lang="en-CL" dirty="0"/>
              <a:t>is too large we may never reach the minimum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BC758-5B71-0545-9ED8-3D58D069868A}"/>
              </a:ext>
            </a:extLst>
          </p:cNvPr>
          <p:cNvSpPr/>
          <p:nvPr/>
        </p:nvSpPr>
        <p:spPr>
          <a:xfrm>
            <a:off x="2133601" y="1444467"/>
            <a:ext cx="40259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L" dirty="0"/>
              <a:t>If the </a:t>
            </a:r>
            <a:r>
              <a:rPr lang="en-CL" b="1" dirty="0">
                <a:solidFill>
                  <a:schemeClr val="accent2"/>
                </a:solidFill>
              </a:rPr>
              <a:t>Learning Rate </a:t>
            </a:r>
            <a:r>
              <a:rPr lang="en-CL" dirty="0"/>
              <a:t>is too small it may take a long time to reach the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FF890-DB93-9245-A8B1-35E07355F4C0}"/>
              </a:ext>
            </a:extLst>
          </p:cNvPr>
          <p:cNvSpPr txBox="1"/>
          <p:nvPr/>
        </p:nvSpPr>
        <p:spPr>
          <a:xfrm>
            <a:off x="406400" y="332270"/>
            <a:ext cx="114300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It is important to choose the correct Learning Rate (size of the step)</a:t>
            </a:r>
            <a:endParaRPr lang="en-CL" sz="3200" dirty="0"/>
          </a:p>
        </p:txBody>
      </p:sp>
    </p:spTree>
    <p:extLst>
      <p:ext uri="{BB962C8B-B14F-4D97-AF65-F5344CB8AC3E}">
        <p14:creationId xmlns:p14="http://schemas.microsoft.com/office/powerpoint/2010/main" val="3435316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F6494DA-91F4-B544-A1FD-AA2BB6457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35100"/>
            <a:ext cx="109728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E6316B-3BDA-FA45-8114-1F1D3821EB3A}"/>
              </a:ext>
            </a:extLst>
          </p:cNvPr>
          <p:cNvSpPr txBox="1"/>
          <p:nvPr/>
        </p:nvSpPr>
        <p:spPr>
          <a:xfrm>
            <a:off x="609600" y="496669"/>
            <a:ext cx="72256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800" dirty="0"/>
              <a:t>Gradient Descent algorithm </a:t>
            </a:r>
          </a:p>
        </p:txBody>
      </p:sp>
    </p:spTree>
    <p:extLst>
      <p:ext uri="{BB962C8B-B14F-4D97-AF65-F5344CB8AC3E}">
        <p14:creationId xmlns:p14="http://schemas.microsoft.com/office/powerpoint/2010/main" val="1184551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E7A6-62DC-C349-BE56-CCCB05D74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86389-D810-E74D-9354-A8AF8677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356F6-B5A3-0947-934F-1E4B458A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97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943C-9C06-BA4B-8F1D-D11369EF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FBAA5-A89A-3D4A-BD49-2A98A32C3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A5C82-9110-2148-ADC0-F74138A39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75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943C-9C06-BA4B-8F1D-D11369EF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FBAA5-A89A-3D4A-BD49-2A98A32C3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A5C82-9110-2148-ADC0-F74138A39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0CDB57-BA86-0349-83C8-E9A51A530756}"/>
              </a:ext>
            </a:extLst>
          </p:cNvPr>
          <p:cNvSpPr txBox="1"/>
          <p:nvPr/>
        </p:nvSpPr>
        <p:spPr>
          <a:xfrm>
            <a:off x="5468447" y="2213551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800" b="1" dirty="0">
                <a:solidFill>
                  <a:srgbClr val="FFFF00"/>
                </a:solidFill>
              </a:rPr>
              <a:t>MSE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89979-4B97-AA47-AE09-209003E2F574}"/>
              </a:ext>
            </a:extLst>
          </p:cNvPr>
          <p:cNvSpPr txBox="1"/>
          <p:nvPr/>
        </p:nvSpPr>
        <p:spPr>
          <a:xfrm>
            <a:off x="9181465" y="2213551"/>
            <a:ext cx="809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800" b="1" dirty="0">
                <a:solidFill>
                  <a:srgbClr val="FFFF00"/>
                </a:solidFill>
              </a:rPr>
              <a:t>SGD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80E84-1D18-0543-BDFB-E7CE010704BB}"/>
              </a:ext>
            </a:extLst>
          </p:cNvPr>
          <p:cNvSpPr txBox="1"/>
          <p:nvPr/>
        </p:nvSpPr>
        <p:spPr>
          <a:xfrm>
            <a:off x="1675554" y="2213551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W</a:t>
            </a:r>
            <a:r>
              <a:rPr lang="en-CL" sz="2800" b="1" baseline="-25000" dirty="0">
                <a:solidFill>
                  <a:srgbClr val="FFFF00"/>
                </a:solidFill>
              </a:rPr>
              <a:t>i </a:t>
            </a:r>
            <a:r>
              <a:rPr lang="en-CL" sz="2800" b="1" dirty="0">
                <a:solidFill>
                  <a:srgbClr val="FFFF00"/>
                </a:solidFill>
              </a:rPr>
              <a:t>, b</a:t>
            </a:r>
            <a:r>
              <a:rPr lang="en-CL" sz="2800" b="1" baseline="-25000" dirty="0">
                <a:solidFill>
                  <a:srgbClr val="FFFF00"/>
                </a:solidFill>
              </a:rPr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0912E-3ACE-0044-9CCF-44BC2BA1174D}"/>
              </a:ext>
            </a:extLst>
          </p:cNvPr>
          <p:cNvSpPr txBox="1"/>
          <p:nvPr/>
        </p:nvSpPr>
        <p:spPr>
          <a:xfrm>
            <a:off x="4490038" y="5000297"/>
            <a:ext cx="3024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800" dirty="0">
                <a:solidFill>
                  <a:schemeClr val="accent2"/>
                </a:solidFill>
              </a:rPr>
              <a:t>(Back-Propagation)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B9997-0433-D946-8E66-0410A01399C3}"/>
              </a:ext>
            </a:extLst>
          </p:cNvPr>
          <p:cNvSpPr txBox="1"/>
          <p:nvPr/>
        </p:nvSpPr>
        <p:spPr>
          <a:xfrm>
            <a:off x="5275285" y="4477077"/>
            <a:ext cx="12298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sz="2800" b="1" dirty="0">
                <a:solidFill>
                  <a:schemeClr val="accent2"/>
                </a:solidFill>
              </a:rPr>
              <a:t>Epochs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5737FD-9367-BA47-ACD0-93EA15D5AC7F}"/>
              </a:ext>
            </a:extLst>
          </p:cNvPr>
          <p:cNvSpPr txBox="1"/>
          <p:nvPr/>
        </p:nvSpPr>
        <p:spPr>
          <a:xfrm>
            <a:off x="8589450" y="3336667"/>
            <a:ext cx="204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solidFill>
                  <a:srgbClr val="FFFF00"/>
                </a:solidFill>
              </a:rPr>
              <a:t>(Learning-rate)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46313-6028-6748-8BFF-E74CF08BC8F9}"/>
              </a:ext>
            </a:extLst>
          </p:cNvPr>
          <p:cNvSpPr txBox="1"/>
          <p:nvPr/>
        </p:nvSpPr>
        <p:spPr>
          <a:xfrm>
            <a:off x="1508713" y="3336666"/>
            <a:ext cx="1383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solidFill>
                  <a:srgbClr val="FFFF00"/>
                </a:solidFill>
              </a:rPr>
              <a:t>(Weights)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ADE5E-E4EA-D748-ACD2-C6B25E5EEFB6}"/>
              </a:ext>
            </a:extLst>
          </p:cNvPr>
          <p:cNvSpPr txBox="1"/>
          <p:nvPr/>
        </p:nvSpPr>
        <p:spPr>
          <a:xfrm>
            <a:off x="4869565" y="3336666"/>
            <a:ext cx="216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>
                <a:solidFill>
                  <a:srgbClr val="FFFF00"/>
                </a:solidFill>
              </a:rPr>
              <a:t>(Loss, Accuracy)</a:t>
            </a:r>
          </a:p>
        </p:txBody>
      </p:sp>
    </p:spTree>
    <p:extLst>
      <p:ext uri="{BB962C8B-B14F-4D97-AF65-F5344CB8AC3E}">
        <p14:creationId xmlns:p14="http://schemas.microsoft.com/office/powerpoint/2010/main" val="3975731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92118-D5CC-8C47-88A8-85713AF69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CL" dirty="0"/>
              <a:t>Reading Material</a:t>
            </a:r>
          </a:p>
        </p:txBody>
      </p:sp>
    </p:spTree>
    <p:extLst>
      <p:ext uri="{BB962C8B-B14F-4D97-AF65-F5344CB8AC3E}">
        <p14:creationId xmlns:p14="http://schemas.microsoft.com/office/powerpoint/2010/main" val="4122043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uture of Machine Learning: An Interview with Daniel Situnayake - page  2 - p 23576 | Elektor Magazine">
            <a:extLst>
              <a:ext uri="{FF2B5EF4-FFF2-40B4-BE49-F238E27FC236}">
                <a16:creationId xmlns:a16="http://schemas.microsoft.com/office/drawing/2014/main" id="{15E9A0F6-B9D9-EE4A-B86B-AC54CB0DD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9965"/>
            <a:ext cx="6970713" cy="522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niel Situnayake #BlackLivesMatter on Twitter: &quot;It's finally done! Our  #TinyML book has been sent for printing 🥳🍾 @petewarden and I can't wait  to see what you think of it 😊 The finished">
            <a:extLst>
              <a:ext uri="{FF2B5EF4-FFF2-40B4-BE49-F238E27FC236}">
                <a16:creationId xmlns:a16="http://schemas.microsoft.com/office/drawing/2014/main" id="{EFC992AF-A516-9E48-9B51-E0B0F09F0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713" y="0"/>
            <a:ext cx="5221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263CCF-A983-164D-89D1-F97D7B18968C}"/>
              </a:ext>
            </a:extLst>
          </p:cNvPr>
          <p:cNvSpPr txBox="1"/>
          <p:nvPr/>
        </p:nvSpPr>
        <p:spPr>
          <a:xfrm>
            <a:off x="133565" y="147971"/>
            <a:ext cx="683714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sz="2800" dirty="0"/>
              <a:t>Special IESTI01 Class with </a:t>
            </a:r>
            <a:r>
              <a:rPr lang="en-CL" sz="2800" b="1" dirty="0">
                <a:solidFill>
                  <a:schemeClr val="accent2"/>
                </a:solidFill>
              </a:rPr>
              <a:t>Daniel Situnayake</a:t>
            </a:r>
            <a:r>
              <a:rPr lang="en-CL" sz="2800" dirty="0"/>
              <a:t>, </a:t>
            </a:r>
          </a:p>
          <a:p>
            <a:r>
              <a:rPr lang="en-CL" sz="2000" i="1" dirty="0"/>
              <a:t>ML R&amp;D Lead at E</a:t>
            </a:r>
            <a:r>
              <a:rPr lang="en-US" sz="2000" i="1" dirty="0"/>
              <a:t>d</a:t>
            </a:r>
            <a:r>
              <a:rPr lang="en-CL" sz="2000" i="1" dirty="0"/>
              <a:t>ge Impulse, guest Lecturer at Harvard and Berkeley Universities. Ex-GoogleAI and </a:t>
            </a:r>
            <a:r>
              <a:rPr lang="en-US" sz="2000" i="1" dirty="0"/>
              <a:t>Co-author of TinyML.</a:t>
            </a:r>
          </a:p>
          <a:p>
            <a:r>
              <a:rPr lang="en-CL" sz="1400" dirty="0"/>
              <a:t>     </a:t>
            </a:r>
            <a:r>
              <a:rPr lang="en-CL" b="1" dirty="0"/>
              <a:t>Reserve in your calendar: </a:t>
            </a:r>
            <a:r>
              <a:rPr lang="en-US" b="1" dirty="0">
                <a:solidFill>
                  <a:schemeClr val="accent2"/>
                </a:solidFill>
              </a:rPr>
              <a:t>July</a:t>
            </a:r>
            <a:r>
              <a:rPr lang="en-CL" b="1" dirty="0">
                <a:solidFill>
                  <a:schemeClr val="accent2"/>
                </a:solidFill>
              </a:rPr>
              <a:t> 14th at 4:30pm (Brasilia Time)</a:t>
            </a:r>
          </a:p>
        </p:txBody>
      </p:sp>
    </p:spTree>
    <p:extLst>
      <p:ext uri="{BB962C8B-B14F-4D97-AF65-F5344CB8AC3E}">
        <p14:creationId xmlns:p14="http://schemas.microsoft.com/office/powerpoint/2010/main" val="2179303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FEC5F-FA2D-184C-8221-682C5099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Main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0EDBB-4104-F145-A40E-ACC12EA96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086"/>
            <a:ext cx="1123900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>
                <a:hlinkClick r:id="rId2"/>
              </a:rPr>
              <a:t>Harvard School of Engineering and Applied Sciences - CS249r: Tiny Machine Learning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>
                <a:hlinkClick r:id="rId3"/>
              </a:rPr>
              <a:t>Professional Certificate in Tiny Machine Learning (TinyML) – edX/Harvard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>
                <a:hlinkClick r:id="rId4"/>
              </a:rPr>
              <a:t>Introduction to Embedded Machine Learning (Coursera)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>
                <a:hlinkClick r:id="rId5"/>
              </a:rPr>
              <a:t>Text Book: "TinyML" by Pete Warden, Daniel Situnayake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CL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D154F3-3B18-2D49-A9C1-C8E185AFD9E9}"/>
              </a:ext>
            </a:extLst>
          </p:cNvPr>
          <p:cNvSpPr txBox="1"/>
          <p:nvPr/>
        </p:nvSpPr>
        <p:spPr>
          <a:xfrm>
            <a:off x="838200" y="4252250"/>
            <a:ext cx="108715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rgbClr val="B31411"/>
                </a:solidFill>
              </a:rPr>
              <a:t>I want to thank </a:t>
            </a:r>
            <a:r>
              <a:rPr lang="en-US" sz="2400" b="1" dirty="0">
                <a:solidFill>
                  <a:srgbClr val="B31411"/>
                </a:solidFill>
                <a:hlinkClick r:id="rId6"/>
              </a:rPr>
              <a:t>Laurence Moroney </a:t>
            </a:r>
            <a:r>
              <a:rPr lang="en-US" sz="2400" b="1" dirty="0">
                <a:solidFill>
                  <a:srgbClr val="B31411"/>
                </a:solidFill>
              </a:rPr>
              <a:t>from Google, Harvard professor </a:t>
            </a:r>
            <a:r>
              <a:rPr lang="en-US" sz="2400" b="1" dirty="0">
                <a:solidFill>
                  <a:srgbClr val="B31411"/>
                </a:solidFill>
                <a:hlinkClick r:id="rId7"/>
              </a:rPr>
              <a:t>Vijay Janapa Reddi</a:t>
            </a:r>
            <a:r>
              <a:rPr lang="en-US" sz="2400" b="1" dirty="0">
                <a:solidFill>
                  <a:srgbClr val="B31411"/>
                </a:solidFill>
              </a:rPr>
              <a:t>, Ph.D. student </a:t>
            </a:r>
            <a:r>
              <a:rPr lang="en-US" sz="2400" b="1" dirty="0">
                <a:solidFill>
                  <a:srgbClr val="B31411"/>
                </a:solidFill>
                <a:hlinkClick r:id="rId8"/>
              </a:rPr>
              <a:t>Brian Plancher</a:t>
            </a:r>
            <a:r>
              <a:rPr lang="en-US" sz="2400" b="1" dirty="0">
                <a:solidFill>
                  <a:srgbClr val="B31411"/>
                </a:solidFill>
              </a:rPr>
              <a:t> and their staff for preparing the excellent material on TinyML that is the basis of this course at UNIFEI.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IESTI01 course is part of the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hlinkClick r:id="rId9"/>
              </a:rPr>
              <a:t>TinyML4D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 initiative to make TinyML education available to everyone globally.  </a:t>
            </a:r>
          </a:p>
        </p:txBody>
      </p:sp>
    </p:spTree>
    <p:extLst>
      <p:ext uri="{BB962C8B-B14F-4D97-AF65-F5344CB8AC3E}">
        <p14:creationId xmlns:p14="http://schemas.microsoft.com/office/powerpoint/2010/main" val="20468257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C909442-166F-7540-A144-43C33A50955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C75F79-81F3-4847-ACC4-D31DD120A71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15C300F-3AEC-A944-8375-1B637E3D30E6}"/>
                </a:ext>
              </a:extLst>
            </p:cNvPr>
            <p:cNvGrpSpPr/>
            <p:nvPr/>
          </p:nvGrpSpPr>
          <p:grpSpPr>
            <a:xfrm>
              <a:off x="1815398" y="2481447"/>
              <a:ext cx="5307486" cy="1809326"/>
              <a:chOff x="1815398" y="2481447"/>
              <a:chExt cx="5307486" cy="180932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FB275A8-BD24-BF45-8AF0-87597C68695C}"/>
                  </a:ext>
                </a:extLst>
              </p:cNvPr>
              <p:cNvSpPr/>
              <p:nvPr/>
            </p:nvSpPr>
            <p:spPr>
              <a:xfrm>
                <a:off x="1815398" y="2567224"/>
                <a:ext cx="3171253" cy="1723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6600" b="1" dirty="0">
                    <a:solidFill>
                      <a:schemeClr val="accent2"/>
                    </a:solidFill>
                  </a:rPr>
                  <a:t>Thanks</a:t>
                </a:r>
              </a:p>
              <a:p>
                <a:pPr algn="r"/>
                <a:r>
                  <a:rPr lang="en-US" sz="4000" b="1" dirty="0">
                    <a:solidFill>
                      <a:srgbClr val="556B8F"/>
                    </a:solidFill>
                  </a:rPr>
                  <a:t>And stay safe!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1999092-D7A6-5546-B8B2-0C033AB24148}"/>
                  </a:ext>
                </a:extLst>
              </p:cNvPr>
              <p:cNvSpPr/>
              <p:nvPr/>
            </p:nvSpPr>
            <p:spPr>
              <a:xfrm rot="1732609">
                <a:off x="6832663" y="2481447"/>
                <a:ext cx="290221" cy="3994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CL"/>
              </a:p>
            </p:txBody>
          </p:sp>
        </p:grpSp>
      </p:grpSp>
      <p:pic>
        <p:nvPicPr>
          <p:cNvPr id="16" name="Picture 4">
            <a:extLst>
              <a:ext uri="{FF2B5EF4-FFF2-40B4-BE49-F238E27FC236}">
                <a16:creationId xmlns:a16="http://schemas.microsoft.com/office/drawing/2014/main" id="{DDE2C1A3-5DCA-F547-974E-C1F8925D7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8371" y="602916"/>
            <a:ext cx="5652166" cy="565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575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2899F-57EB-3044-9F92-093230C2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90F6F-4F6C-7A47-B420-C2C13B914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576C9-8DCB-6D43-A3B5-A182A6894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12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B0C3-3C11-CD40-B667-3C4BB096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2A2B5-6C4F-534F-97BD-05BEC6DA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5BA5E-61B6-344E-8898-7B33FD97F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95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B0C3-3C11-CD40-B667-3C4BB096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2A2B5-6C4F-534F-97BD-05BEC6DA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5BA5E-61B6-344E-8898-7B33FD97F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617233-B25F-A642-896B-5B497AA20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3962783"/>
            <a:ext cx="9207500" cy="18073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2CAF22-355C-E04C-8A1C-BC074CB16ACC}"/>
              </a:ext>
            </a:extLst>
          </p:cNvPr>
          <p:cNvSpPr/>
          <p:nvPr/>
        </p:nvSpPr>
        <p:spPr>
          <a:xfrm>
            <a:off x="1460500" y="1690688"/>
            <a:ext cx="9639300" cy="211931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607722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4557F-7D07-744F-81F0-1671E8E4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8612D-9B74-EF4F-820E-BB6A894D3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DA43B-DFC4-A340-9012-2BAF8730F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0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DC57-F02F-A249-8F60-56FF9828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B008-8CB4-9746-BEB8-2AD594B75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BF165-54E4-724E-AFEB-2303175E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" y="0"/>
            <a:ext cx="12178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34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32657</TotalTime>
  <Words>487</Words>
  <Application>Microsoft Macintosh PowerPoint</Application>
  <PresentationFormat>Widescreen</PresentationFormat>
  <Paragraphs>96</Paragraphs>
  <Slides>49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PowerPoint Presentation</vt:lpstr>
      <vt:lpstr>The Machine Learning Paradigm From coding to learning…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Thinking about loss… A way to measure your accuracy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Exploring Loss and Cost Function Code Time!</vt:lpstr>
      <vt:lpstr>Minimizing loss… Moving down the curve…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Reading Material</vt:lpstr>
      <vt:lpstr>PowerPoint Presentation</vt:lpstr>
      <vt:lpstr>Main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Marcelo Rovai</dc:creator>
  <cp:lastModifiedBy>Marcelo Rovai</cp:lastModifiedBy>
  <cp:revision>219</cp:revision>
  <dcterms:created xsi:type="dcterms:W3CDTF">2020-10-28T21:03:49Z</dcterms:created>
  <dcterms:modified xsi:type="dcterms:W3CDTF">2021-05-12T21:54:18Z</dcterms:modified>
</cp:coreProperties>
</file>